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7" r:id="rId2"/>
    <p:sldId id="258" r:id="rId3"/>
    <p:sldId id="259" r:id="rId4"/>
    <p:sldId id="260" r:id="rId5"/>
    <p:sldId id="261" r:id="rId6"/>
    <p:sldId id="289" r:id="rId7"/>
    <p:sldId id="262" r:id="rId8"/>
    <p:sldId id="263" r:id="rId9"/>
    <p:sldId id="266" r:id="rId10"/>
    <p:sldId id="267" r:id="rId11"/>
    <p:sldId id="268" r:id="rId12"/>
    <p:sldId id="288" r:id="rId13"/>
    <p:sldId id="269" r:id="rId14"/>
    <p:sldId id="270" r:id="rId15"/>
    <p:sldId id="272" r:id="rId16"/>
    <p:sldId id="273" r:id="rId17"/>
    <p:sldId id="274" r:id="rId18"/>
    <p:sldId id="275" r:id="rId19"/>
    <p:sldId id="276" r:id="rId20"/>
    <p:sldId id="277" r:id="rId21"/>
    <p:sldId id="278" r:id="rId22"/>
    <p:sldId id="279" r:id="rId23"/>
    <p:sldId id="281" r:id="rId24"/>
    <p:sldId id="287" r:id="rId25"/>
    <p:sldId id="284" r:id="rId26"/>
    <p:sldId id="285" r:id="rId27"/>
    <p:sldId id="286" r:id="rId28"/>
    <p:sldId id="29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layton, Lori" initials="SL"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855" autoAdjust="0"/>
  </p:normalViewPr>
  <p:slideViewPr>
    <p:cSldViewPr>
      <p:cViewPr varScale="1">
        <p:scale>
          <a:sx n="71" d="100"/>
          <a:sy n="71" d="100"/>
        </p:scale>
        <p:origin x="52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65A24E-7526-4591-B132-C59096C5BFDE}" type="datetimeFigureOut">
              <a:rPr lang="en-US" smtClean="0"/>
              <a:t>4/19/2018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BCFABF-FF21-4E23-9B89-C55BB87D72B6}" type="slidenum">
              <a:rPr lang="en-US" smtClean="0"/>
              <a:t>‹#›</a:t>
            </a:fld>
            <a:endParaRPr lang="en-US"/>
          </a:p>
        </p:txBody>
      </p:sp>
    </p:spTree>
    <p:extLst>
      <p:ext uri="{BB962C8B-B14F-4D97-AF65-F5344CB8AC3E}">
        <p14:creationId xmlns:p14="http://schemas.microsoft.com/office/powerpoint/2010/main" val="3051293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p>
            <a:pPr>
              <a:defRPr/>
            </a:pPr>
            <a:fld id="{DC0211C1-CD52-4B8F-BE0B-FC07ED629D1E}" type="slidenum">
              <a:rPr lang="en-US" smtClean="0"/>
              <a:pPr>
                <a:defRPr/>
              </a:pPr>
              <a:t>1</a:t>
            </a:fld>
            <a:endParaRPr lang="en-US" dirty="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3136155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E642B600-9D88-44D2-96C9-AC59254AB270}" type="slidenum">
              <a:rPr lang="en-US" smtClean="0"/>
              <a:pPr>
                <a:defRPr/>
              </a:pPr>
              <a:t>10</a:t>
            </a:fld>
            <a:endParaRPr lang="en-US" dirty="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2517344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188EC5FD-6DE7-460F-AB02-E452926B3822}" type="slidenum">
              <a:rPr lang="en-US" smtClean="0"/>
              <a:pPr>
                <a:defRPr/>
              </a:pPr>
              <a:t>11</a:t>
            </a:fld>
            <a:endParaRPr lang="en-US" dirty="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1306195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9700" name="Slide Number Placeholder 3"/>
          <p:cNvSpPr>
            <a:spLocks noGrp="1"/>
          </p:cNvSpPr>
          <p:nvPr>
            <p:ph type="sldNum" sz="quarter" idx="5"/>
          </p:nvPr>
        </p:nvSpPr>
        <p:spPr/>
        <p:txBody>
          <a:bodyPr/>
          <a:lstStyle/>
          <a:p>
            <a:pPr>
              <a:defRPr/>
            </a:pPr>
            <a:fld id="{48E7956E-C538-4A93-8EF1-FC048ED3D8AD}" type="slidenum">
              <a:rPr lang="en-US" smtClean="0"/>
              <a:pPr>
                <a:defRPr/>
              </a:pPr>
              <a:t>12</a:t>
            </a:fld>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3156699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A51274DF-79DE-4591-8CBA-F0380FE50A49}" type="slidenum">
              <a:rPr lang="en-US" smtClean="0"/>
              <a:pPr>
                <a:defRPr/>
              </a:pPr>
              <a:t>13</a:t>
            </a:fld>
            <a:endParaRPr lang="en-US" dirty="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160370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Footer Placeholder 3"/>
          <p:cNvSpPr>
            <a:spLocks noGrp="1"/>
          </p:cNvSpPr>
          <p:nvPr>
            <p:ph type="ftr" sz="quarter" idx="4"/>
          </p:nvPr>
        </p:nvSpPr>
        <p:spPr/>
        <p:txBody>
          <a:bodyPr/>
          <a:lstStyle/>
          <a:p>
            <a:pPr>
              <a:defRPr/>
            </a:pPr>
            <a:endParaRPr lang="en-US"/>
          </a:p>
        </p:txBody>
      </p:sp>
      <p:sp>
        <p:nvSpPr>
          <p:cNvPr id="5" name="Slide Number Placeholder 4"/>
          <p:cNvSpPr>
            <a:spLocks noGrp="1"/>
          </p:cNvSpPr>
          <p:nvPr>
            <p:ph type="sldNum" sz="quarter" idx="5"/>
          </p:nvPr>
        </p:nvSpPr>
        <p:spPr/>
        <p:txBody>
          <a:bodyPr/>
          <a:lstStyle/>
          <a:p>
            <a:pPr>
              <a:defRPr/>
            </a:pPr>
            <a:fld id="{26C1F89F-EC4D-4624-8931-428869B43EF5}" type="slidenum">
              <a:rPr lang="en-US" smtClean="0"/>
              <a:pPr>
                <a:defRPr/>
              </a:pPr>
              <a:t>14</a:t>
            </a:fld>
            <a:endParaRPr lang="en-US" dirty="0"/>
          </a:p>
        </p:txBody>
      </p:sp>
    </p:spTree>
    <p:extLst>
      <p:ext uri="{BB962C8B-B14F-4D97-AF65-F5344CB8AC3E}">
        <p14:creationId xmlns:p14="http://schemas.microsoft.com/office/powerpoint/2010/main" val="2753775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3378EAD1-A0F5-487F-A96E-03E6AB1BA90F}" type="slidenum">
              <a:rPr lang="en-US" smtClean="0"/>
              <a:pPr>
                <a:defRPr/>
              </a:pPr>
              <a:t>15</a:t>
            </a:fld>
            <a:endParaRPr lang="en-US" dirty="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37203609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F7BD1E81-B342-4AAC-8F12-44DCFD377AC9}" type="slidenum">
              <a:rPr lang="en-US" smtClean="0"/>
              <a:pPr>
                <a:defRPr/>
              </a:pPr>
              <a:t>16</a:t>
            </a:fld>
            <a:endParaRPr lang="en-US" dirty="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33020710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u="sng" dirty="0"/>
          </a:p>
        </p:txBody>
      </p:sp>
      <p:sp>
        <p:nvSpPr>
          <p:cNvPr id="29700" name="Slide Number Placeholder 3"/>
          <p:cNvSpPr>
            <a:spLocks noGrp="1"/>
          </p:cNvSpPr>
          <p:nvPr>
            <p:ph type="sldNum" sz="quarter" idx="5"/>
          </p:nvPr>
        </p:nvSpPr>
        <p:spPr/>
        <p:txBody>
          <a:bodyPr/>
          <a:lstStyle/>
          <a:p>
            <a:pPr>
              <a:defRPr/>
            </a:pPr>
            <a:fld id="{A64E6893-C2B1-484B-9A7B-59EE148D1287}" type="slidenum">
              <a:rPr lang="en-US" smtClean="0"/>
              <a:pPr>
                <a:defRPr/>
              </a:pPr>
              <a:t>17</a:t>
            </a:fld>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32927285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a:p>
            <a:pPr eaLnBrk="1" hangingPunct="1"/>
            <a:endParaRPr lang="en-US" altLang="en-US" u="sng" dirty="0"/>
          </a:p>
        </p:txBody>
      </p:sp>
      <p:sp>
        <p:nvSpPr>
          <p:cNvPr id="29700" name="Slide Number Placeholder 3"/>
          <p:cNvSpPr>
            <a:spLocks noGrp="1"/>
          </p:cNvSpPr>
          <p:nvPr>
            <p:ph type="sldNum" sz="quarter" idx="5"/>
          </p:nvPr>
        </p:nvSpPr>
        <p:spPr/>
        <p:txBody>
          <a:bodyPr/>
          <a:lstStyle/>
          <a:p>
            <a:pPr>
              <a:defRPr/>
            </a:pPr>
            <a:fld id="{BD839719-36BE-412A-9413-31A51135752E}" type="slidenum">
              <a:rPr lang="en-US" smtClean="0"/>
              <a:pPr>
                <a:defRPr/>
              </a:pPr>
              <a:t>18</a:t>
            </a:fld>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14206095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Calibri" pitchFamily="34" charset="0"/>
            </a:endParaRPr>
          </a:p>
        </p:txBody>
      </p:sp>
      <p:sp>
        <p:nvSpPr>
          <p:cNvPr id="29700" name="Slide Number Placeholder 3"/>
          <p:cNvSpPr>
            <a:spLocks noGrp="1"/>
          </p:cNvSpPr>
          <p:nvPr>
            <p:ph type="sldNum" sz="quarter" idx="5"/>
          </p:nvPr>
        </p:nvSpPr>
        <p:spPr/>
        <p:txBody>
          <a:bodyPr/>
          <a:lstStyle/>
          <a:p>
            <a:pPr>
              <a:defRPr/>
            </a:pPr>
            <a:fld id="{50F4F604-9121-4E92-9EA0-FE691670CC11}" type="slidenum">
              <a:rPr lang="en-US" smtClean="0"/>
              <a:pPr>
                <a:defRPr/>
              </a:pPr>
              <a:t>19</a:t>
            </a:fld>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1533045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Footer Placeholder 3"/>
          <p:cNvSpPr>
            <a:spLocks noGrp="1"/>
          </p:cNvSpPr>
          <p:nvPr>
            <p:ph type="ftr" sz="quarter" idx="4"/>
          </p:nvPr>
        </p:nvSpPr>
        <p:spPr/>
        <p:txBody>
          <a:bodyPr/>
          <a:lstStyle/>
          <a:p>
            <a:pPr>
              <a:defRPr/>
            </a:pPr>
            <a:endParaRPr lang="en-US"/>
          </a:p>
        </p:txBody>
      </p:sp>
      <p:sp>
        <p:nvSpPr>
          <p:cNvPr id="5" name="Slide Number Placeholder 4"/>
          <p:cNvSpPr>
            <a:spLocks noGrp="1"/>
          </p:cNvSpPr>
          <p:nvPr>
            <p:ph type="sldNum" sz="quarter" idx="5"/>
          </p:nvPr>
        </p:nvSpPr>
        <p:spPr/>
        <p:txBody>
          <a:bodyPr/>
          <a:lstStyle/>
          <a:p>
            <a:pPr>
              <a:defRPr/>
            </a:pPr>
            <a:fld id="{FC669F2B-E221-4027-AD4A-1B2A9F25B41D}" type="slidenum">
              <a:rPr lang="en-US" smtClean="0"/>
              <a:pPr>
                <a:defRPr/>
              </a:pPr>
              <a:t>2</a:t>
            </a:fld>
            <a:endParaRPr lang="en-US" dirty="0"/>
          </a:p>
        </p:txBody>
      </p:sp>
    </p:spTree>
    <p:extLst>
      <p:ext uri="{BB962C8B-B14F-4D97-AF65-F5344CB8AC3E}">
        <p14:creationId xmlns:p14="http://schemas.microsoft.com/office/powerpoint/2010/main" val="16867666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Calibri" pitchFamily="34" charset="0"/>
            </a:endParaRPr>
          </a:p>
        </p:txBody>
      </p:sp>
      <p:sp>
        <p:nvSpPr>
          <p:cNvPr id="29700" name="Slide Number Placeholder 3"/>
          <p:cNvSpPr>
            <a:spLocks noGrp="1"/>
          </p:cNvSpPr>
          <p:nvPr>
            <p:ph type="sldNum" sz="quarter" idx="5"/>
          </p:nvPr>
        </p:nvSpPr>
        <p:spPr/>
        <p:txBody>
          <a:bodyPr/>
          <a:lstStyle/>
          <a:p>
            <a:pPr>
              <a:defRPr/>
            </a:pPr>
            <a:fld id="{BBCF01FE-90C1-4599-992E-00B66F098FD9}" type="slidenum">
              <a:rPr lang="en-US" smtClean="0"/>
              <a:pPr>
                <a:defRPr/>
              </a:pPr>
              <a:t>20</a:t>
            </a:fld>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17897791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Calibri" pitchFamily="34" charset="0"/>
            </a:endParaRPr>
          </a:p>
        </p:txBody>
      </p:sp>
      <p:sp>
        <p:nvSpPr>
          <p:cNvPr id="29700" name="Slide Number Placeholder 3"/>
          <p:cNvSpPr>
            <a:spLocks noGrp="1"/>
          </p:cNvSpPr>
          <p:nvPr>
            <p:ph type="sldNum" sz="quarter" idx="5"/>
          </p:nvPr>
        </p:nvSpPr>
        <p:spPr/>
        <p:txBody>
          <a:bodyPr/>
          <a:lstStyle/>
          <a:p>
            <a:pPr>
              <a:defRPr/>
            </a:pPr>
            <a:fld id="{F77BD42F-5C29-403A-9BE6-CEB299588CDE}" type="slidenum">
              <a:rPr lang="en-US" smtClean="0"/>
              <a:pPr>
                <a:defRPr/>
              </a:pPr>
              <a:t>21</a:t>
            </a:fld>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1986233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Tim:</a:t>
            </a:r>
          </a:p>
          <a:p>
            <a:pPr eaLnBrk="1" hangingPunct="1"/>
            <a:r>
              <a:rPr lang="en-US" altLang="en-US" dirty="0"/>
              <a:t>1. Ticket ordered, but not received. Rationale similar to purchase order discussion. Order has been placed for a ticket that will be received at a future date.</a:t>
            </a:r>
          </a:p>
          <a:p>
            <a:pPr eaLnBrk="1" hangingPunct="1"/>
            <a:r>
              <a:rPr lang="en-US" altLang="en-US" dirty="0"/>
              <a:t>2. Ticket ordered and received. Rational similar to purchase order discussion. Order was placed that created and obligation. Receipt of ticket liquidated obligation. Reportable as an expenditure.</a:t>
            </a:r>
          </a:p>
          <a:p>
            <a:pPr eaLnBrk="1" hangingPunct="1"/>
            <a:r>
              <a:rPr lang="en-US" altLang="en-US" dirty="0"/>
              <a:t>3. Lodging for future travel book. Report nothing. Assumes that the reservation can be cancelled without penalty. If the entity can cancel at any time and is not “on-the-hook” to purchase the room, no debt is created by booking the room and no obligation exists. Additionally, no service has been received because no lodging has been provided, and no cash has been disbursed, so no expenditure exists.</a:t>
            </a:r>
          </a:p>
          <a:p>
            <a:pPr eaLnBrk="1" hangingPunct="1"/>
            <a:r>
              <a:rPr lang="en-US" altLang="en-US" dirty="0"/>
              <a:t>4. Travel advance. The entity would have drawn and disbursed cash to pay the advance to the employee. Cash disbursements for amounts not accrued during a prior month are to be included in current month expenditures.</a:t>
            </a:r>
          </a:p>
          <a:p>
            <a:pPr eaLnBrk="1" hangingPunct="1"/>
            <a:r>
              <a:rPr lang="en-US" altLang="en-US" dirty="0"/>
              <a:t>5. Travel occurred but no expense report. Accrue to the extent that the expenditure can be reliably estimated (e.g. based on travel authorization or other documentation). If cannot be reliably estimated, report as expenditure when expense report is received.</a:t>
            </a:r>
          </a:p>
          <a:p>
            <a:pPr eaLnBrk="1" hangingPunct="1"/>
            <a:r>
              <a:rPr lang="en-US" altLang="en-US" dirty="0"/>
              <a:t>6. Travel occurred and expense report received. Report as expenditure unless previously accrued.</a:t>
            </a:r>
          </a:p>
          <a:p>
            <a:pPr eaLnBrk="1" hangingPunct="1"/>
            <a:endParaRPr lang="en-US" altLang="en-US" dirty="0"/>
          </a:p>
          <a:p>
            <a:pPr eaLnBrk="1" hangingPunct="1"/>
            <a:endParaRPr lang="en-US" altLang="en-US" dirty="0"/>
          </a:p>
        </p:txBody>
      </p:sp>
      <p:sp>
        <p:nvSpPr>
          <p:cNvPr id="29700" name="Slide Number Placeholder 3"/>
          <p:cNvSpPr>
            <a:spLocks noGrp="1"/>
          </p:cNvSpPr>
          <p:nvPr>
            <p:ph type="sldNum" sz="quarter" idx="5"/>
          </p:nvPr>
        </p:nvSpPr>
        <p:spPr/>
        <p:txBody>
          <a:bodyPr/>
          <a:lstStyle/>
          <a:p>
            <a:pPr>
              <a:defRPr/>
            </a:pPr>
            <a:fld id="{11A58A50-E1B9-454E-BD8D-0AB58D883043}" type="slidenum">
              <a:rPr lang="en-US" smtClean="0"/>
              <a:pPr>
                <a:defRPr/>
              </a:pPr>
              <a:t>22</a:t>
            </a:fld>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25848495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9700" name="Slide Number Placeholder 3"/>
          <p:cNvSpPr>
            <a:spLocks noGrp="1"/>
          </p:cNvSpPr>
          <p:nvPr>
            <p:ph type="sldNum" sz="quarter" idx="5"/>
          </p:nvPr>
        </p:nvSpPr>
        <p:spPr/>
        <p:txBody>
          <a:bodyPr/>
          <a:lstStyle/>
          <a:p>
            <a:pPr>
              <a:defRPr/>
            </a:pPr>
            <a:fld id="{9059B099-3B50-4438-84E6-893574ACC01B}" type="slidenum">
              <a:rPr lang="en-US" smtClean="0"/>
              <a:pPr>
                <a:defRPr/>
              </a:pPr>
              <a:t>23</a:t>
            </a:fld>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22057344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9700" name="Slide Number Placeholder 3"/>
          <p:cNvSpPr>
            <a:spLocks noGrp="1"/>
          </p:cNvSpPr>
          <p:nvPr>
            <p:ph type="sldNum" sz="quarter" idx="5"/>
          </p:nvPr>
        </p:nvSpPr>
        <p:spPr/>
        <p:txBody>
          <a:bodyPr/>
          <a:lstStyle/>
          <a:p>
            <a:pPr>
              <a:defRPr/>
            </a:pPr>
            <a:fld id="{9059B099-3B50-4438-84E6-893574ACC01B}" type="slidenum">
              <a:rPr lang="en-US" smtClean="0"/>
              <a:pPr>
                <a:defRPr/>
              </a:pPr>
              <a:t>24</a:t>
            </a:fld>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38804047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ln/>
        </p:spPr>
      </p:sp>
      <p:sp>
        <p:nvSpPr>
          <p:cNvPr id="139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9700" name="Slide Number Placeholder 3"/>
          <p:cNvSpPr>
            <a:spLocks noGrp="1"/>
          </p:cNvSpPr>
          <p:nvPr>
            <p:ph type="sldNum" sz="quarter" idx="5"/>
          </p:nvPr>
        </p:nvSpPr>
        <p:spPr/>
        <p:txBody>
          <a:bodyPr/>
          <a:lstStyle/>
          <a:p>
            <a:pPr>
              <a:defRPr/>
            </a:pPr>
            <a:fld id="{FDCB9629-05C5-4E63-BB40-3641973BFDE8}" type="slidenum">
              <a:rPr lang="en-US" smtClean="0"/>
              <a:pPr>
                <a:defRPr/>
              </a:pPr>
              <a:t>25</a:t>
            </a:fld>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38572056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9700" name="Slide Number Placeholder 3"/>
          <p:cNvSpPr>
            <a:spLocks noGrp="1"/>
          </p:cNvSpPr>
          <p:nvPr>
            <p:ph type="sldNum" sz="quarter" idx="5"/>
          </p:nvPr>
        </p:nvSpPr>
        <p:spPr/>
        <p:txBody>
          <a:bodyPr/>
          <a:lstStyle/>
          <a:p>
            <a:pPr>
              <a:defRPr/>
            </a:pPr>
            <a:fld id="{600A742B-9B55-41D2-801F-2C344BD21C8E}" type="slidenum">
              <a:rPr lang="en-US" smtClean="0"/>
              <a:pPr>
                <a:defRPr/>
              </a:pPr>
              <a:t>26</a:t>
            </a:fld>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32683224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9700" name="Slide Number Placeholder 3"/>
          <p:cNvSpPr>
            <a:spLocks noGrp="1"/>
          </p:cNvSpPr>
          <p:nvPr>
            <p:ph type="sldNum" sz="quarter" idx="5"/>
          </p:nvPr>
        </p:nvSpPr>
        <p:spPr/>
        <p:txBody>
          <a:bodyPr/>
          <a:lstStyle/>
          <a:p>
            <a:pPr>
              <a:defRPr/>
            </a:pPr>
            <a:fld id="{EC91EA33-91E7-493C-847B-422A24C6C985}" type="slidenum">
              <a:rPr lang="en-US" smtClean="0"/>
              <a:pPr>
                <a:defRPr/>
              </a:pPr>
              <a:t>27</a:t>
            </a:fld>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1877481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9700" name="Slide Number Placeholder 3"/>
          <p:cNvSpPr>
            <a:spLocks noGrp="1"/>
          </p:cNvSpPr>
          <p:nvPr>
            <p:ph type="sldNum" sz="quarter" idx="5"/>
          </p:nvPr>
        </p:nvSpPr>
        <p:spPr/>
        <p:txBody>
          <a:bodyPr/>
          <a:lstStyle/>
          <a:p>
            <a:pPr>
              <a:defRPr/>
            </a:pPr>
            <a:fld id="{BA17EDF8-C6B0-4DF2-A2AA-CD678F45E8EC}" type="slidenum">
              <a:rPr lang="en-US" smtClean="0"/>
              <a:pPr>
                <a:defRPr/>
              </a:pPr>
              <a:t>28</a:t>
            </a:fld>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1252664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ACBAE9D4-91A8-4AC3-83DE-E6C1E34A7B3F}" type="slidenum">
              <a:rPr lang="en-US" smtClean="0"/>
              <a:pPr>
                <a:defRPr/>
              </a:pPr>
              <a:t>3</a:t>
            </a:fld>
            <a:endParaRPr lang="en-US" dirty="0"/>
          </a:p>
        </p:txBody>
      </p:sp>
      <p:sp>
        <p:nvSpPr>
          <p:cNvPr id="104451"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2703473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727B0794-EC7A-4EE6-AC69-388FC667663B}" type="slidenum">
              <a:rPr lang="en-US" smtClean="0"/>
              <a:pPr>
                <a:defRPr/>
              </a:pPr>
              <a:t>4</a:t>
            </a:fld>
            <a:endParaRPr lang="en-US" dirty="0"/>
          </a:p>
        </p:txBody>
      </p:sp>
      <p:sp>
        <p:nvSpPr>
          <p:cNvPr id="105475"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1992588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61DD9C87-58EF-464A-B56D-B2E9CF08FA1C}" type="slidenum">
              <a:rPr lang="en-US" smtClean="0"/>
              <a:pPr>
                <a:defRPr/>
              </a:pPr>
              <a:t>5</a:t>
            </a:fld>
            <a:endParaRPr lang="en-US" dirty="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379478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Calibri" pitchFamily="34" charset="0"/>
            </a:endParaRPr>
          </a:p>
        </p:txBody>
      </p:sp>
      <p:sp>
        <p:nvSpPr>
          <p:cNvPr id="29700" name="Slide Number Placeholder 3"/>
          <p:cNvSpPr>
            <a:spLocks noGrp="1"/>
          </p:cNvSpPr>
          <p:nvPr>
            <p:ph type="sldNum" sz="quarter" idx="5"/>
          </p:nvPr>
        </p:nvSpPr>
        <p:spPr/>
        <p:txBody>
          <a:bodyPr/>
          <a:lstStyle/>
          <a:p>
            <a:pPr>
              <a:defRPr/>
            </a:pPr>
            <a:fld id="{3C7E69EB-AEF4-4646-B54C-809E73BCB8AD}" type="slidenum">
              <a:rPr lang="en-US" smtClean="0"/>
              <a:pPr>
                <a:defRPr/>
              </a:pPr>
              <a:t>6</a:t>
            </a:fld>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2749964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92E2FD88-7343-4119-8205-B6A72CB0CFE3}" type="slidenum">
              <a:rPr lang="en-US" smtClean="0"/>
              <a:pPr>
                <a:defRPr/>
              </a:pPr>
              <a:t>7</a:t>
            </a:fld>
            <a:endParaRPr lang="en-US" dirty="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195232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Footer Placeholder 3"/>
          <p:cNvSpPr>
            <a:spLocks noGrp="1"/>
          </p:cNvSpPr>
          <p:nvPr>
            <p:ph type="ftr" sz="quarter" idx="4"/>
          </p:nvPr>
        </p:nvSpPr>
        <p:spPr/>
        <p:txBody>
          <a:bodyPr/>
          <a:lstStyle/>
          <a:p>
            <a:pPr>
              <a:defRPr/>
            </a:pPr>
            <a:endParaRPr lang="en-US"/>
          </a:p>
        </p:txBody>
      </p:sp>
      <p:sp>
        <p:nvSpPr>
          <p:cNvPr id="5" name="Slide Number Placeholder 4"/>
          <p:cNvSpPr>
            <a:spLocks noGrp="1"/>
          </p:cNvSpPr>
          <p:nvPr>
            <p:ph type="sldNum" sz="quarter" idx="5"/>
          </p:nvPr>
        </p:nvSpPr>
        <p:spPr/>
        <p:txBody>
          <a:bodyPr/>
          <a:lstStyle/>
          <a:p>
            <a:pPr>
              <a:defRPr/>
            </a:pPr>
            <a:fld id="{9EB31369-660F-47C9-A3D8-51C0E3841F9E}" type="slidenum">
              <a:rPr lang="en-US" smtClean="0"/>
              <a:pPr>
                <a:defRPr/>
              </a:pPr>
              <a:t>8</a:t>
            </a:fld>
            <a:endParaRPr lang="en-US" dirty="0"/>
          </a:p>
        </p:txBody>
      </p:sp>
    </p:spTree>
    <p:extLst>
      <p:ext uri="{BB962C8B-B14F-4D97-AF65-F5344CB8AC3E}">
        <p14:creationId xmlns:p14="http://schemas.microsoft.com/office/powerpoint/2010/main" val="1980335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DF73649B-AC27-475A-9E14-FD66C850DA31}" type="slidenum">
              <a:rPr lang="en-US" smtClean="0"/>
              <a:pPr>
                <a:defRPr/>
              </a:pPr>
              <a:t>9</a:t>
            </a:fld>
            <a:endParaRPr lang="en-US" dirty="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591043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99B8636-9194-46A6-9C90-94121AA0BEB2}" type="datetime1">
              <a:rPr lang="en-US" smtClean="0"/>
              <a:t>4/19/2018</a:t>
            </a:fld>
            <a:endParaRPr lang="en-US"/>
          </a:p>
        </p:txBody>
      </p:sp>
      <p:sp>
        <p:nvSpPr>
          <p:cNvPr id="5" name="Footer Placeholder 4"/>
          <p:cNvSpPr>
            <a:spLocks noGrp="1"/>
          </p:cNvSpPr>
          <p:nvPr>
            <p:ph type="ftr" sz="quarter" idx="11"/>
          </p:nvPr>
        </p:nvSpPr>
        <p:spPr/>
        <p:txBody>
          <a:bodyPr/>
          <a:lstStyle/>
          <a:p>
            <a:r>
              <a:rPr lang="en-US"/>
              <a:t>AEL WIOA Summer Institute: June 20 - 23, 2017</a:t>
            </a:r>
          </a:p>
        </p:txBody>
      </p:sp>
      <p:sp>
        <p:nvSpPr>
          <p:cNvPr id="6" name="Slide Number Placeholder 5"/>
          <p:cNvSpPr>
            <a:spLocks noGrp="1"/>
          </p:cNvSpPr>
          <p:nvPr>
            <p:ph type="sldNum" sz="quarter" idx="12"/>
          </p:nvPr>
        </p:nvSpPr>
        <p:spPr/>
        <p:txBody>
          <a:bodyPr/>
          <a:lstStyle/>
          <a:p>
            <a:fld id="{20DABE19-C4BD-45F2-8B4E-33D690913673}" type="slidenum">
              <a:rPr lang="en-US" smtClean="0"/>
              <a:t>‹#›</a:t>
            </a:fld>
            <a:endParaRPr lang="en-US"/>
          </a:p>
        </p:txBody>
      </p:sp>
    </p:spTree>
    <p:extLst>
      <p:ext uri="{BB962C8B-B14F-4D97-AF65-F5344CB8AC3E}">
        <p14:creationId xmlns:p14="http://schemas.microsoft.com/office/powerpoint/2010/main" val="2809302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342ECE-369E-4FA1-B5DF-3FD03C27DD03}" type="datetime1">
              <a:rPr lang="en-US" smtClean="0"/>
              <a:t>4/19/2018</a:t>
            </a:fld>
            <a:endParaRPr lang="en-US"/>
          </a:p>
        </p:txBody>
      </p:sp>
      <p:sp>
        <p:nvSpPr>
          <p:cNvPr id="5" name="Footer Placeholder 4"/>
          <p:cNvSpPr>
            <a:spLocks noGrp="1"/>
          </p:cNvSpPr>
          <p:nvPr>
            <p:ph type="ftr" sz="quarter" idx="11"/>
          </p:nvPr>
        </p:nvSpPr>
        <p:spPr/>
        <p:txBody>
          <a:bodyPr/>
          <a:lstStyle/>
          <a:p>
            <a:r>
              <a:rPr lang="en-US"/>
              <a:t>AEL WIOA Summer Institute: June 20 - 23, 2017</a:t>
            </a:r>
          </a:p>
        </p:txBody>
      </p:sp>
      <p:sp>
        <p:nvSpPr>
          <p:cNvPr id="6" name="Slide Number Placeholder 5"/>
          <p:cNvSpPr>
            <a:spLocks noGrp="1"/>
          </p:cNvSpPr>
          <p:nvPr>
            <p:ph type="sldNum" sz="quarter" idx="12"/>
          </p:nvPr>
        </p:nvSpPr>
        <p:spPr/>
        <p:txBody>
          <a:bodyPr/>
          <a:lstStyle/>
          <a:p>
            <a:fld id="{20DABE19-C4BD-45F2-8B4E-33D690913673}" type="slidenum">
              <a:rPr lang="en-US" smtClean="0"/>
              <a:t>‹#›</a:t>
            </a:fld>
            <a:endParaRPr lang="en-US"/>
          </a:p>
        </p:txBody>
      </p:sp>
    </p:spTree>
    <p:extLst>
      <p:ext uri="{BB962C8B-B14F-4D97-AF65-F5344CB8AC3E}">
        <p14:creationId xmlns:p14="http://schemas.microsoft.com/office/powerpoint/2010/main" val="648851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5E60E9-68EB-4EDD-95EB-109FF4CCBFC3}" type="datetime1">
              <a:rPr lang="en-US" smtClean="0"/>
              <a:t>4/19/2018</a:t>
            </a:fld>
            <a:endParaRPr lang="en-US"/>
          </a:p>
        </p:txBody>
      </p:sp>
      <p:sp>
        <p:nvSpPr>
          <p:cNvPr id="5" name="Footer Placeholder 4"/>
          <p:cNvSpPr>
            <a:spLocks noGrp="1"/>
          </p:cNvSpPr>
          <p:nvPr>
            <p:ph type="ftr" sz="quarter" idx="11"/>
          </p:nvPr>
        </p:nvSpPr>
        <p:spPr/>
        <p:txBody>
          <a:bodyPr/>
          <a:lstStyle/>
          <a:p>
            <a:r>
              <a:rPr lang="en-US"/>
              <a:t>AEL WIOA Summer Institute: June 20 - 23, 2017</a:t>
            </a:r>
          </a:p>
        </p:txBody>
      </p:sp>
      <p:sp>
        <p:nvSpPr>
          <p:cNvPr id="6" name="Slide Number Placeholder 5"/>
          <p:cNvSpPr>
            <a:spLocks noGrp="1"/>
          </p:cNvSpPr>
          <p:nvPr>
            <p:ph type="sldNum" sz="quarter" idx="12"/>
          </p:nvPr>
        </p:nvSpPr>
        <p:spPr/>
        <p:txBody>
          <a:bodyPr/>
          <a:lstStyle/>
          <a:p>
            <a:fld id="{20DABE19-C4BD-45F2-8B4E-33D690913673}" type="slidenum">
              <a:rPr lang="en-US" smtClean="0"/>
              <a:t>‹#›</a:t>
            </a:fld>
            <a:endParaRPr lang="en-US"/>
          </a:p>
        </p:txBody>
      </p:sp>
    </p:spTree>
    <p:extLst>
      <p:ext uri="{BB962C8B-B14F-4D97-AF65-F5344CB8AC3E}">
        <p14:creationId xmlns:p14="http://schemas.microsoft.com/office/powerpoint/2010/main" val="1442134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71C96B-D9BE-4E2F-AB0F-EF3C8255B0D8}" type="datetime1">
              <a:rPr lang="en-US" smtClean="0"/>
              <a:t>4/19/2018</a:t>
            </a:fld>
            <a:endParaRPr lang="en-US"/>
          </a:p>
        </p:txBody>
      </p:sp>
      <p:sp>
        <p:nvSpPr>
          <p:cNvPr id="5" name="Footer Placeholder 4"/>
          <p:cNvSpPr>
            <a:spLocks noGrp="1"/>
          </p:cNvSpPr>
          <p:nvPr>
            <p:ph type="ftr" sz="quarter" idx="11"/>
          </p:nvPr>
        </p:nvSpPr>
        <p:spPr/>
        <p:txBody>
          <a:bodyPr/>
          <a:lstStyle/>
          <a:p>
            <a:r>
              <a:rPr lang="en-US"/>
              <a:t>AEL WIOA Summer Institute: June 20 - 23, 2017</a:t>
            </a:r>
          </a:p>
        </p:txBody>
      </p:sp>
      <p:sp>
        <p:nvSpPr>
          <p:cNvPr id="6" name="Slide Number Placeholder 5"/>
          <p:cNvSpPr>
            <a:spLocks noGrp="1"/>
          </p:cNvSpPr>
          <p:nvPr>
            <p:ph type="sldNum" sz="quarter" idx="12"/>
          </p:nvPr>
        </p:nvSpPr>
        <p:spPr/>
        <p:txBody>
          <a:bodyPr/>
          <a:lstStyle/>
          <a:p>
            <a:fld id="{20DABE19-C4BD-45F2-8B4E-33D690913673}" type="slidenum">
              <a:rPr lang="en-US" smtClean="0"/>
              <a:t>‹#›</a:t>
            </a:fld>
            <a:endParaRPr lang="en-US"/>
          </a:p>
        </p:txBody>
      </p:sp>
    </p:spTree>
    <p:extLst>
      <p:ext uri="{BB962C8B-B14F-4D97-AF65-F5344CB8AC3E}">
        <p14:creationId xmlns:p14="http://schemas.microsoft.com/office/powerpoint/2010/main" val="1472474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56441A-09B5-4B12-AEA9-F43344868407}" type="datetime1">
              <a:rPr lang="en-US" smtClean="0"/>
              <a:t>4/19/2018</a:t>
            </a:fld>
            <a:endParaRPr lang="en-US"/>
          </a:p>
        </p:txBody>
      </p:sp>
      <p:sp>
        <p:nvSpPr>
          <p:cNvPr id="5" name="Footer Placeholder 4"/>
          <p:cNvSpPr>
            <a:spLocks noGrp="1"/>
          </p:cNvSpPr>
          <p:nvPr>
            <p:ph type="ftr" sz="quarter" idx="11"/>
          </p:nvPr>
        </p:nvSpPr>
        <p:spPr/>
        <p:txBody>
          <a:bodyPr/>
          <a:lstStyle/>
          <a:p>
            <a:r>
              <a:rPr lang="en-US"/>
              <a:t>AEL WIOA Summer Institute: June 20 - 23, 2017</a:t>
            </a:r>
          </a:p>
        </p:txBody>
      </p:sp>
      <p:sp>
        <p:nvSpPr>
          <p:cNvPr id="6" name="Slide Number Placeholder 5"/>
          <p:cNvSpPr>
            <a:spLocks noGrp="1"/>
          </p:cNvSpPr>
          <p:nvPr>
            <p:ph type="sldNum" sz="quarter" idx="12"/>
          </p:nvPr>
        </p:nvSpPr>
        <p:spPr/>
        <p:txBody>
          <a:bodyPr/>
          <a:lstStyle/>
          <a:p>
            <a:fld id="{20DABE19-C4BD-45F2-8B4E-33D690913673}" type="slidenum">
              <a:rPr lang="en-US" smtClean="0"/>
              <a:t>‹#›</a:t>
            </a:fld>
            <a:endParaRPr lang="en-US"/>
          </a:p>
        </p:txBody>
      </p:sp>
    </p:spTree>
    <p:extLst>
      <p:ext uri="{BB962C8B-B14F-4D97-AF65-F5344CB8AC3E}">
        <p14:creationId xmlns:p14="http://schemas.microsoft.com/office/powerpoint/2010/main" val="2691331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FF4477-4C88-43FA-9379-DED5140508B6}" type="datetime1">
              <a:rPr lang="en-US" smtClean="0"/>
              <a:t>4/19/2018</a:t>
            </a:fld>
            <a:endParaRPr lang="en-US"/>
          </a:p>
        </p:txBody>
      </p:sp>
      <p:sp>
        <p:nvSpPr>
          <p:cNvPr id="6" name="Footer Placeholder 5"/>
          <p:cNvSpPr>
            <a:spLocks noGrp="1"/>
          </p:cNvSpPr>
          <p:nvPr>
            <p:ph type="ftr" sz="quarter" idx="11"/>
          </p:nvPr>
        </p:nvSpPr>
        <p:spPr/>
        <p:txBody>
          <a:bodyPr/>
          <a:lstStyle/>
          <a:p>
            <a:r>
              <a:rPr lang="en-US"/>
              <a:t>AEL WIOA Summer Institute: June 20 - 23, 2017</a:t>
            </a:r>
          </a:p>
        </p:txBody>
      </p:sp>
      <p:sp>
        <p:nvSpPr>
          <p:cNvPr id="7" name="Slide Number Placeholder 6"/>
          <p:cNvSpPr>
            <a:spLocks noGrp="1"/>
          </p:cNvSpPr>
          <p:nvPr>
            <p:ph type="sldNum" sz="quarter" idx="12"/>
          </p:nvPr>
        </p:nvSpPr>
        <p:spPr/>
        <p:txBody>
          <a:bodyPr/>
          <a:lstStyle/>
          <a:p>
            <a:fld id="{20DABE19-C4BD-45F2-8B4E-33D690913673}" type="slidenum">
              <a:rPr lang="en-US" smtClean="0"/>
              <a:t>‹#›</a:t>
            </a:fld>
            <a:endParaRPr lang="en-US"/>
          </a:p>
        </p:txBody>
      </p:sp>
    </p:spTree>
    <p:extLst>
      <p:ext uri="{BB962C8B-B14F-4D97-AF65-F5344CB8AC3E}">
        <p14:creationId xmlns:p14="http://schemas.microsoft.com/office/powerpoint/2010/main" val="2282593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B48284-3F8A-486F-BEC4-3B0BBADA8B47}" type="datetime1">
              <a:rPr lang="en-US" smtClean="0"/>
              <a:t>4/19/2018</a:t>
            </a:fld>
            <a:endParaRPr lang="en-US"/>
          </a:p>
        </p:txBody>
      </p:sp>
      <p:sp>
        <p:nvSpPr>
          <p:cNvPr id="8" name="Footer Placeholder 7"/>
          <p:cNvSpPr>
            <a:spLocks noGrp="1"/>
          </p:cNvSpPr>
          <p:nvPr>
            <p:ph type="ftr" sz="quarter" idx="11"/>
          </p:nvPr>
        </p:nvSpPr>
        <p:spPr/>
        <p:txBody>
          <a:bodyPr/>
          <a:lstStyle/>
          <a:p>
            <a:r>
              <a:rPr lang="en-US"/>
              <a:t>AEL WIOA Summer Institute: June 20 - 23, 2017</a:t>
            </a:r>
          </a:p>
        </p:txBody>
      </p:sp>
      <p:sp>
        <p:nvSpPr>
          <p:cNvPr id="9" name="Slide Number Placeholder 8"/>
          <p:cNvSpPr>
            <a:spLocks noGrp="1"/>
          </p:cNvSpPr>
          <p:nvPr>
            <p:ph type="sldNum" sz="quarter" idx="12"/>
          </p:nvPr>
        </p:nvSpPr>
        <p:spPr/>
        <p:txBody>
          <a:bodyPr/>
          <a:lstStyle/>
          <a:p>
            <a:fld id="{20DABE19-C4BD-45F2-8B4E-33D690913673}" type="slidenum">
              <a:rPr lang="en-US" smtClean="0"/>
              <a:t>‹#›</a:t>
            </a:fld>
            <a:endParaRPr lang="en-US"/>
          </a:p>
        </p:txBody>
      </p:sp>
    </p:spTree>
    <p:extLst>
      <p:ext uri="{BB962C8B-B14F-4D97-AF65-F5344CB8AC3E}">
        <p14:creationId xmlns:p14="http://schemas.microsoft.com/office/powerpoint/2010/main" val="4102730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787C9F-A423-4B31-8B6B-3C36374CFDCF}" type="datetime1">
              <a:rPr lang="en-US" smtClean="0"/>
              <a:t>4/19/2018</a:t>
            </a:fld>
            <a:endParaRPr lang="en-US"/>
          </a:p>
        </p:txBody>
      </p:sp>
      <p:sp>
        <p:nvSpPr>
          <p:cNvPr id="4" name="Footer Placeholder 3"/>
          <p:cNvSpPr>
            <a:spLocks noGrp="1"/>
          </p:cNvSpPr>
          <p:nvPr>
            <p:ph type="ftr" sz="quarter" idx="11"/>
          </p:nvPr>
        </p:nvSpPr>
        <p:spPr/>
        <p:txBody>
          <a:bodyPr/>
          <a:lstStyle/>
          <a:p>
            <a:r>
              <a:rPr lang="en-US"/>
              <a:t>AEL WIOA Summer Institute: June 20 - 23, 2017</a:t>
            </a:r>
          </a:p>
        </p:txBody>
      </p:sp>
      <p:sp>
        <p:nvSpPr>
          <p:cNvPr id="5" name="Slide Number Placeholder 4"/>
          <p:cNvSpPr>
            <a:spLocks noGrp="1"/>
          </p:cNvSpPr>
          <p:nvPr>
            <p:ph type="sldNum" sz="quarter" idx="12"/>
          </p:nvPr>
        </p:nvSpPr>
        <p:spPr/>
        <p:txBody>
          <a:bodyPr/>
          <a:lstStyle/>
          <a:p>
            <a:fld id="{20DABE19-C4BD-45F2-8B4E-33D690913673}" type="slidenum">
              <a:rPr lang="en-US" smtClean="0"/>
              <a:t>‹#›</a:t>
            </a:fld>
            <a:endParaRPr lang="en-US"/>
          </a:p>
        </p:txBody>
      </p:sp>
    </p:spTree>
    <p:extLst>
      <p:ext uri="{BB962C8B-B14F-4D97-AF65-F5344CB8AC3E}">
        <p14:creationId xmlns:p14="http://schemas.microsoft.com/office/powerpoint/2010/main" val="2480010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B353B-1904-4FDD-A849-CF679F606168}" type="datetime1">
              <a:rPr lang="en-US" smtClean="0"/>
              <a:t>4/19/2018</a:t>
            </a:fld>
            <a:endParaRPr lang="en-US"/>
          </a:p>
        </p:txBody>
      </p:sp>
      <p:sp>
        <p:nvSpPr>
          <p:cNvPr id="3" name="Footer Placeholder 2"/>
          <p:cNvSpPr>
            <a:spLocks noGrp="1"/>
          </p:cNvSpPr>
          <p:nvPr>
            <p:ph type="ftr" sz="quarter" idx="11"/>
          </p:nvPr>
        </p:nvSpPr>
        <p:spPr/>
        <p:txBody>
          <a:bodyPr/>
          <a:lstStyle/>
          <a:p>
            <a:r>
              <a:rPr lang="en-US"/>
              <a:t>AEL WIOA Summer Institute: June 20 - 23, 2017</a:t>
            </a:r>
          </a:p>
        </p:txBody>
      </p:sp>
      <p:sp>
        <p:nvSpPr>
          <p:cNvPr id="4" name="Slide Number Placeholder 3"/>
          <p:cNvSpPr>
            <a:spLocks noGrp="1"/>
          </p:cNvSpPr>
          <p:nvPr>
            <p:ph type="sldNum" sz="quarter" idx="12"/>
          </p:nvPr>
        </p:nvSpPr>
        <p:spPr/>
        <p:txBody>
          <a:bodyPr/>
          <a:lstStyle/>
          <a:p>
            <a:fld id="{20DABE19-C4BD-45F2-8B4E-33D690913673}" type="slidenum">
              <a:rPr lang="en-US" smtClean="0"/>
              <a:t>‹#›</a:t>
            </a:fld>
            <a:endParaRPr lang="en-US"/>
          </a:p>
        </p:txBody>
      </p:sp>
    </p:spTree>
    <p:extLst>
      <p:ext uri="{BB962C8B-B14F-4D97-AF65-F5344CB8AC3E}">
        <p14:creationId xmlns:p14="http://schemas.microsoft.com/office/powerpoint/2010/main" val="2440949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A41CB6-287C-4C03-B2B4-14681C627B9F}" type="datetime1">
              <a:rPr lang="en-US" smtClean="0"/>
              <a:t>4/19/2018</a:t>
            </a:fld>
            <a:endParaRPr lang="en-US"/>
          </a:p>
        </p:txBody>
      </p:sp>
      <p:sp>
        <p:nvSpPr>
          <p:cNvPr id="6" name="Footer Placeholder 5"/>
          <p:cNvSpPr>
            <a:spLocks noGrp="1"/>
          </p:cNvSpPr>
          <p:nvPr>
            <p:ph type="ftr" sz="quarter" idx="11"/>
          </p:nvPr>
        </p:nvSpPr>
        <p:spPr/>
        <p:txBody>
          <a:bodyPr/>
          <a:lstStyle/>
          <a:p>
            <a:r>
              <a:rPr lang="en-US"/>
              <a:t>AEL WIOA Summer Institute: June 20 - 23, 2017</a:t>
            </a:r>
          </a:p>
        </p:txBody>
      </p:sp>
      <p:sp>
        <p:nvSpPr>
          <p:cNvPr id="7" name="Slide Number Placeholder 6"/>
          <p:cNvSpPr>
            <a:spLocks noGrp="1"/>
          </p:cNvSpPr>
          <p:nvPr>
            <p:ph type="sldNum" sz="quarter" idx="12"/>
          </p:nvPr>
        </p:nvSpPr>
        <p:spPr/>
        <p:txBody>
          <a:bodyPr/>
          <a:lstStyle/>
          <a:p>
            <a:fld id="{20DABE19-C4BD-45F2-8B4E-33D690913673}" type="slidenum">
              <a:rPr lang="en-US" smtClean="0"/>
              <a:t>‹#›</a:t>
            </a:fld>
            <a:endParaRPr lang="en-US"/>
          </a:p>
        </p:txBody>
      </p:sp>
    </p:spTree>
    <p:extLst>
      <p:ext uri="{BB962C8B-B14F-4D97-AF65-F5344CB8AC3E}">
        <p14:creationId xmlns:p14="http://schemas.microsoft.com/office/powerpoint/2010/main" val="2797686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6F1408-8389-4609-9352-944828C8D83F}" type="datetime1">
              <a:rPr lang="en-US" smtClean="0"/>
              <a:t>4/19/2018</a:t>
            </a:fld>
            <a:endParaRPr lang="en-US"/>
          </a:p>
        </p:txBody>
      </p:sp>
      <p:sp>
        <p:nvSpPr>
          <p:cNvPr id="6" name="Footer Placeholder 5"/>
          <p:cNvSpPr>
            <a:spLocks noGrp="1"/>
          </p:cNvSpPr>
          <p:nvPr>
            <p:ph type="ftr" sz="quarter" idx="11"/>
          </p:nvPr>
        </p:nvSpPr>
        <p:spPr/>
        <p:txBody>
          <a:bodyPr/>
          <a:lstStyle/>
          <a:p>
            <a:r>
              <a:rPr lang="en-US"/>
              <a:t>AEL WIOA Summer Institute: June 20 - 23, 2017</a:t>
            </a:r>
          </a:p>
        </p:txBody>
      </p:sp>
      <p:sp>
        <p:nvSpPr>
          <p:cNvPr id="7" name="Slide Number Placeholder 6"/>
          <p:cNvSpPr>
            <a:spLocks noGrp="1"/>
          </p:cNvSpPr>
          <p:nvPr>
            <p:ph type="sldNum" sz="quarter" idx="12"/>
          </p:nvPr>
        </p:nvSpPr>
        <p:spPr/>
        <p:txBody>
          <a:bodyPr/>
          <a:lstStyle/>
          <a:p>
            <a:fld id="{20DABE19-C4BD-45F2-8B4E-33D690913673}" type="slidenum">
              <a:rPr lang="en-US" smtClean="0"/>
              <a:t>‹#›</a:t>
            </a:fld>
            <a:endParaRPr lang="en-US"/>
          </a:p>
        </p:txBody>
      </p:sp>
    </p:spTree>
    <p:extLst>
      <p:ext uri="{BB962C8B-B14F-4D97-AF65-F5344CB8AC3E}">
        <p14:creationId xmlns:p14="http://schemas.microsoft.com/office/powerpoint/2010/main" val="1034525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8F80B0-0444-4C60-ABE8-D6A61FB11219}" type="datetime1">
              <a:rPr lang="en-US" smtClean="0"/>
              <a:t>4/19/2018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AEL WIOA Summer Institute: June 20 - 23, 2017</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ABE19-C4BD-45F2-8B4E-33D690913673}" type="slidenum">
              <a:rPr lang="en-US" smtClean="0"/>
              <a:t>‹#›</a:t>
            </a:fld>
            <a:endParaRPr lang="en-US"/>
          </a:p>
        </p:txBody>
      </p:sp>
    </p:spTree>
    <p:extLst>
      <p:ext uri="{BB962C8B-B14F-4D97-AF65-F5344CB8AC3E}">
        <p14:creationId xmlns:p14="http://schemas.microsoft.com/office/powerpoint/2010/main" val="761344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cashdraw.ta@twc.state.tx.us"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twc.state.tx.us/agency/texas-workforce-commission-rule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title="Box"/>
          <p:cNvSpPr/>
          <p:nvPr/>
        </p:nvSpPr>
        <p:spPr>
          <a:xfrm>
            <a:off x="609600" y="533400"/>
            <a:ext cx="8001000" cy="5715000"/>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51" name="Rectangle 2"/>
          <p:cNvSpPr>
            <a:spLocks noGrp="1" noChangeArrowheads="1"/>
          </p:cNvSpPr>
          <p:nvPr>
            <p:ph type="ctrTitle"/>
          </p:nvPr>
        </p:nvSpPr>
        <p:spPr>
          <a:xfrm>
            <a:off x="685800" y="914400"/>
            <a:ext cx="7772400" cy="3200400"/>
          </a:xfrm>
        </p:spPr>
        <p:txBody>
          <a:bodyPr/>
          <a:lstStyle/>
          <a:p>
            <a:pPr eaLnBrk="1" hangingPunct="1"/>
            <a:r>
              <a:rPr lang="en-US" altLang="en-US" dirty="0">
                <a:latin typeface="Aharoni" pitchFamily="2" charset="-79"/>
                <a:cs typeface="Aharoni" pitchFamily="2" charset="-79"/>
              </a:rPr>
              <a:t>Accruals, Obligations and Expenditures, Oh My!</a:t>
            </a:r>
          </a:p>
        </p:txBody>
      </p:sp>
      <p:cxnSp>
        <p:nvCxnSpPr>
          <p:cNvPr id="8" name="Straight Connector 7" title="Line"/>
          <p:cNvCxnSpPr/>
          <p:nvPr/>
        </p:nvCxnSpPr>
        <p:spPr>
          <a:xfrm>
            <a:off x="609600" y="5486400"/>
            <a:ext cx="8001000" cy="0"/>
          </a:xfrm>
          <a:prstGeom prst="line">
            <a:avLst/>
          </a:prstGeom>
          <a:ln w="1270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title="Line"/>
          <p:cNvCxnSpPr/>
          <p:nvPr/>
        </p:nvCxnSpPr>
        <p:spPr>
          <a:xfrm>
            <a:off x="609600" y="5638800"/>
            <a:ext cx="8001000" cy="0"/>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056" name="Subtitle 2"/>
          <p:cNvSpPr>
            <a:spLocks noGrp="1"/>
          </p:cNvSpPr>
          <p:nvPr>
            <p:ph type="subTitle" idx="1"/>
          </p:nvPr>
        </p:nvSpPr>
        <p:spPr>
          <a:xfrm>
            <a:off x="609600" y="5715000"/>
            <a:ext cx="8001000" cy="533400"/>
          </a:xfrm>
        </p:spPr>
        <p:txBody>
          <a:bodyPr/>
          <a:lstStyle/>
          <a:p>
            <a:pPr eaLnBrk="1" hangingPunct="1"/>
            <a:r>
              <a:rPr lang="en-US" altLang="en-US" sz="2000" dirty="0">
                <a:solidFill>
                  <a:schemeClr val="tx1"/>
                </a:solidFill>
              </a:rPr>
              <a:t>AEL WIOA Summer Institute: June 20</a:t>
            </a:r>
            <a:r>
              <a:rPr lang="en-US" altLang="en-US" sz="2000" baseline="30000" dirty="0">
                <a:solidFill>
                  <a:schemeClr val="tx1"/>
                </a:solidFill>
              </a:rPr>
              <a:t> -</a:t>
            </a:r>
            <a:r>
              <a:rPr lang="en-US" altLang="en-US" sz="2000" dirty="0">
                <a:solidFill>
                  <a:schemeClr val="tx1"/>
                </a:solidFill>
              </a:rPr>
              <a:t>23, 2017	</a:t>
            </a:r>
          </a:p>
        </p:txBody>
      </p:sp>
      <p:sp>
        <p:nvSpPr>
          <p:cNvPr id="2057" name="Subtitle 2"/>
          <p:cNvSpPr txBox="1">
            <a:spLocks/>
          </p:cNvSpPr>
          <p:nvPr/>
        </p:nvSpPr>
        <p:spPr bwMode="auto">
          <a:xfrm>
            <a:off x="609600" y="3390900"/>
            <a:ext cx="800100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Font typeface="Arial" charset="0"/>
              <a:buNone/>
            </a:pPr>
            <a:r>
              <a:rPr lang="en-US" altLang="en-US" sz="2000" dirty="0">
                <a:latin typeface="Aharoni" pitchFamily="2" charset="-79"/>
                <a:cs typeface="Aharoni" pitchFamily="2" charset="-79"/>
              </a:rPr>
              <a:t>Tim Urbanovsky, TWC Finance</a:t>
            </a:r>
          </a:p>
          <a:p>
            <a:pPr algn="ctr" eaLnBrk="1" hangingPunct="1">
              <a:buFont typeface="Arial" charset="0"/>
              <a:buNone/>
            </a:pPr>
            <a:r>
              <a:rPr lang="en-US" altLang="en-US" sz="2000" dirty="0">
                <a:latin typeface="Aharoni" pitchFamily="2" charset="-79"/>
                <a:cs typeface="Aharoni" pitchFamily="2" charset="-79"/>
              </a:rPr>
              <a:t>Lori Slayton, TWC AEL</a:t>
            </a:r>
          </a:p>
          <a:p>
            <a:pPr algn="ctr" eaLnBrk="1" hangingPunct="1">
              <a:buFont typeface="Arial" charset="0"/>
              <a:buNone/>
            </a:pPr>
            <a:endParaRPr lang="en-US" altLang="en-US" sz="2000" dirty="0">
              <a:latin typeface="Aharoni" pitchFamily="2" charset="-79"/>
              <a:cs typeface="Aharoni" pitchFamily="2" charset="-79"/>
            </a:endParaRPr>
          </a:p>
        </p:txBody>
      </p:sp>
    </p:spTree>
    <p:extLst>
      <p:ext uri="{BB962C8B-B14F-4D97-AF65-F5344CB8AC3E}">
        <p14:creationId xmlns:p14="http://schemas.microsoft.com/office/powerpoint/2010/main" val="2913424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algn="l" eaLnBrk="1" hangingPunct="1"/>
            <a:r>
              <a:rPr lang="en-US" altLang="en-US">
                <a:latin typeface="Aharoni" pitchFamily="2" charset="-79"/>
                <a:cs typeface="Aharoni" pitchFamily="2" charset="-79"/>
              </a:rPr>
              <a:t>Accrued Expenditures</a:t>
            </a:r>
          </a:p>
        </p:txBody>
      </p:sp>
      <p:sp>
        <p:nvSpPr>
          <p:cNvPr id="17411" name="Rectangle 3"/>
          <p:cNvSpPr>
            <a:spLocks noGrp="1" noChangeArrowheads="1"/>
          </p:cNvSpPr>
          <p:nvPr>
            <p:ph idx="1"/>
          </p:nvPr>
        </p:nvSpPr>
        <p:spPr>
          <a:xfrm>
            <a:off x="457200" y="1524000"/>
            <a:ext cx="8229600" cy="4602163"/>
          </a:xfrm>
        </p:spPr>
        <p:txBody>
          <a:bodyPr/>
          <a:lstStyle/>
          <a:p>
            <a:pPr eaLnBrk="1" hangingPunct="1">
              <a:lnSpc>
                <a:spcPct val="90000"/>
              </a:lnSpc>
            </a:pPr>
            <a:r>
              <a:rPr lang="en-US" altLang="en-US" dirty="0"/>
              <a:t>Documentation:</a:t>
            </a:r>
          </a:p>
          <a:p>
            <a:pPr lvl="1" eaLnBrk="1" hangingPunct="1">
              <a:lnSpc>
                <a:spcPct val="90000"/>
              </a:lnSpc>
            </a:pPr>
            <a:r>
              <a:rPr lang="en-US" altLang="en-US" dirty="0"/>
              <a:t>Time records</a:t>
            </a:r>
          </a:p>
          <a:p>
            <a:pPr lvl="1" eaLnBrk="1" hangingPunct="1">
              <a:lnSpc>
                <a:spcPct val="90000"/>
              </a:lnSpc>
            </a:pPr>
            <a:r>
              <a:rPr lang="en-US" altLang="en-US" dirty="0"/>
              <a:t>Invoices for goods and services received</a:t>
            </a:r>
          </a:p>
          <a:p>
            <a:pPr lvl="1" eaLnBrk="1" hangingPunct="1">
              <a:lnSpc>
                <a:spcPct val="90000"/>
              </a:lnSpc>
            </a:pPr>
            <a:r>
              <a:rPr lang="en-US" altLang="en-US" dirty="0"/>
              <a:t>Purchase requisitions and receiving reports</a:t>
            </a:r>
          </a:p>
          <a:p>
            <a:pPr lvl="1" eaLnBrk="1" hangingPunct="1">
              <a:lnSpc>
                <a:spcPct val="90000"/>
              </a:lnSpc>
            </a:pPr>
            <a:r>
              <a:rPr lang="en-US" altLang="en-US" dirty="0"/>
              <a:t>Approved indirect cost rate, if applicable</a:t>
            </a:r>
          </a:p>
          <a:p>
            <a:pPr lvl="1" eaLnBrk="1" hangingPunct="1">
              <a:lnSpc>
                <a:spcPct val="90000"/>
              </a:lnSpc>
            </a:pPr>
            <a:r>
              <a:rPr lang="en-US" altLang="en-US" dirty="0"/>
              <a:t>Contracts</a:t>
            </a:r>
          </a:p>
          <a:p>
            <a:pPr lvl="1" eaLnBrk="1" hangingPunct="1">
              <a:lnSpc>
                <a:spcPct val="90000"/>
              </a:lnSpc>
            </a:pPr>
            <a:r>
              <a:rPr lang="en-US" altLang="en-US" dirty="0"/>
              <a:t>Travel expense reports</a:t>
            </a:r>
          </a:p>
          <a:p>
            <a:pPr lvl="1" eaLnBrk="1" hangingPunct="1">
              <a:lnSpc>
                <a:spcPct val="90000"/>
              </a:lnSpc>
            </a:pPr>
            <a:r>
              <a:rPr lang="en-US" altLang="en-US" dirty="0"/>
              <a:t>Tuition cost</a:t>
            </a:r>
          </a:p>
          <a:p>
            <a:pPr lvl="1" eaLnBrk="1" hangingPunct="1">
              <a:lnSpc>
                <a:spcPct val="90000"/>
              </a:lnSpc>
            </a:pPr>
            <a:endParaRPr lang="en-US" altLang="en-US" dirty="0"/>
          </a:p>
          <a:p>
            <a:pPr lvl="2" eaLnBrk="1" hangingPunct="1">
              <a:lnSpc>
                <a:spcPct val="90000"/>
              </a:lnSpc>
            </a:pPr>
            <a:endParaRPr lang="en-US" altLang="en-US" dirty="0"/>
          </a:p>
          <a:p>
            <a:pPr lvl="2" eaLnBrk="1" hangingPunct="1">
              <a:lnSpc>
                <a:spcPct val="90000"/>
              </a:lnSpc>
            </a:pPr>
            <a:endParaRPr lang="en-US" altLang="en-US"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CA2E72E2-4BC8-4CDA-B82E-83D404717508}" type="slidenum">
              <a:rPr lang="en-US" smtClean="0"/>
              <a:pPr>
                <a:defRPr/>
              </a:pPr>
              <a:t>10</a:t>
            </a:fld>
            <a:endParaRPr lang="en-US" dirty="0"/>
          </a:p>
        </p:txBody>
      </p:sp>
      <p:sp>
        <p:nvSpPr>
          <p:cNvPr id="2" name="Footer Placeholder 1"/>
          <p:cNvSpPr>
            <a:spLocks noGrp="1"/>
          </p:cNvSpPr>
          <p:nvPr>
            <p:ph type="ftr" sz="quarter" idx="11"/>
          </p:nvPr>
        </p:nvSpPr>
        <p:spPr>
          <a:xfrm>
            <a:off x="990600" y="6096000"/>
            <a:ext cx="7162800" cy="625475"/>
          </a:xfrm>
        </p:spPr>
        <p:txBody>
          <a:bodyPr/>
          <a:lstStyle/>
          <a:p>
            <a:r>
              <a:rPr lang="en-US" dirty="0"/>
              <a:t>AEL WIOA Summer Institute: June 20 - 23, 2017</a:t>
            </a:r>
          </a:p>
        </p:txBody>
      </p:sp>
    </p:spTree>
    <p:extLst>
      <p:ext uri="{BB962C8B-B14F-4D97-AF65-F5344CB8AC3E}">
        <p14:creationId xmlns:p14="http://schemas.microsoft.com/office/powerpoint/2010/main" val="1972902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algn="l" eaLnBrk="1" hangingPunct="1"/>
            <a:r>
              <a:rPr lang="en-US" altLang="en-US">
                <a:latin typeface="Aharoni" pitchFamily="2" charset="-79"/>
                <a:cs typeface="Aharoni" pitchFamily="2" charset="-79"/>
              </a:rPr>
              <a:t>Cash to Accrual Basis</a:t>
            </a:r>
          </a:p>
        </p:txBody>
      </p:sp>
      <p:sp>
        <p:nvSpPr>
          <p:cNvPr id="18435" name="Rectangle 3"/>
          <p:cNvSpPr>
            <a:spLocks noGrp="1" noChangeArrowheads="1"/>
          </p:cNvSpPr>
          <p:nvPr>
            <p:ph idx="1"/>
          </p:nvPr>
        </p:nvSpPr>
        <p:spPr>
          <a:xfrm>
            <a:off x="457200" y="1524000"/>
            <a:ext cx="8229600" cy="4602163"/>
          </a:xfrm>
        </p:spPr>
        <p:txBody>
          <a:bodyPr/>
          <a:lstStyle/>
          <a:p>
            <a:pPr eaLnBrk="1" hangingPunct="1">
              <a:lnSpc>
                <a:spcPct val="90000"/>
              </a:lnSpc>
            </a:pPr>
            <a:r>
              <a:rPr lang="en-US" altLang="en-US" dirty="0"/>
              <a:t>Must report </a:t>
            </a:r>
            <a:r>
              <a:rPr lang="en-US" altLang="en-US" u="sng" dirty="0">
                <a:solidFill>
                  <a:srgbClr val="FF0000"/>
                </a:solidFill>
              </a:rPr>
              <a:t>accrued</a:t>
            </a:r>
            <a:r>
              <a:rPr lang="en-US" altLang="en-US" dirty="0"/>
              <a:t> expenditures</a:t>
            </a:r>
          </a:p>
          <a:p>
            <a:pPr eaLnBrk="1" hangingPunct="1">
              <a:lnSpc>
                <a:spcPct val="90000"/>
              </a:lnSpc>
            </a:pPr>
            <a:endParaRPr lang="en-US" altLang="en-US" dirty="0"/>
          </a:p>
          <a:p>
            <a:pPr eaLnBrk="1" hangingPunct="1">
              <a:lnSpc>
                <a:spcPct val="90000"/>
              </a:lnSpc>
            </a:pPr>
            <a:r>
              <a:rPr lang="en-US" altLang="en-US" dirty="0"/>
              <a:t>If normally operate on a cash basis, do not have to convert system, but must have a process to capture and report accruals</a:t>
            </a:r>
          </a:p>
          <a:p>
            <a:pPr lvl="1" eaLnBrk="1" hangingPunct="1">
              <a:lnSpc>
                <a:spcPct val="90000"/>
              </a:lnSpc>
            </a:pPr>
            <a:r>
              <a:rPr lang="en-US" altLang="en-US" dirty="0"/>
              <a:t>Sample methods:</a:t>
            </a:r>
          </a:p>
          <a:p>
            <a:pPr lvl="2" eaLnBrk="1" hangingPunct="1">
              <a:lnSpc>
                <a:spcPct val="90000"/>
              </a:lnSpc>
            </a:pPr>
            <a:r>
              <a:rPr lang="en-US" altLang="en-US" dirty="0"/>
              <a:t>Linking spreadsheets approach</a:t>
            </a:r>
          </a:p>
          <a:p>
            <a:pPr lvl="2" eaLnBrk="1" hangingPunct="1">
              <a:lnSpc>
                <a:spcPct val="90000"/>
              </a:lnSpc>
            </a:pPr>
            <a:r>
              <a:rPr lang="en-US" altLang="en-US" dirty="0"/>
              <a:t>Simplified approach</a:t>
            </a:r>
          </a:p>
          <a:p>
            <a:pPr lvl="2" eaLnBrk="1" hangingPunct="1">
              <a:lnSpc>
                <a:spcPct val="90000"/>
              </a:lnSpc>
            </a:pPr>
            <a:r>
              <a:rPr lang="en-US" altLang="en-US" dirty="0"/>
              <a:t>Suspense file approach</a:t>
            </a:r>
          </a:p>
          <a:p>
            <a:pPr lvl="2" eaLnBrk="1" hangingPunct="1">
              <a:lnSpc>
                <a:spcPct val="90000"/>
              </a:lnSpc>
            </a:pPr>
            <a:endParaRPr lang="en-US" altLang="en-US" dirty="0"/>
          </a:p>
          <a:p>
            <a:pPr lvl="2" eaLnBrk="1" hangingPunct="1">
              <a:lnSpc>
                <a:spcPct val="90000"/>
              </a:lnSpc>
            </a:pPr>
            <a:endParaRPr lang="en-US" altLang="en-US"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FF804EEC-A69B-4C2F-9FB7-2A349289132C}" type="slidenum">
              <a:rPr lang="en-US" smtClean="0"/>
              <a:pPr>
                <a:defRPr/>
              </a:pPr>
              <a:t>11</a:t>
            </a:fld>
            <a:endParaRPr lang="en-US" dirty="0"/>
          </a:p>
        </p:txBody>
      </p:sp>
      <p:sp>
        <p:nvSpPr>
          <p:cNvPr id="2" name="Footer Placeholder 1"/>
          <p:cNvSpPr>
            <a:spLocks noGrp="1"/>
          </p:cNvSpPr>
          <p:nvPr>
            <p:ph type="ftr" sz="quarter" idx="11"/>
          </p:nvPr>
        </p:nvSpPr>
        <p:spPr>
          <a:xfrm>
            <a:off x="1066800" y="6248400"/>
            <a:ext cx="7239000" cy="473075"/>
          </a:xfrm>
        </p:spPr>
        <p:txBody>
          <a:bodyPr/>
          <a:lstStyle/>
          <a:p>
            <a:r>
              <a:rPr lang="en-US" dirty="0"/>
              <a:t>AEL WIOA Summer Institute: June 20 - 23, 2017</a:t>
            </a:r>
          </a:p>
        </p:txBody>
      </p:sp>
    </p:spTree>
    <p:extLst>
      <p:ext uri="{BB962C8B-B14F-4D97-AF65-F5344CB8AC3E}">
        <p14:creationId xmlns:p14="http://schemas.microsoft.com/office/powerpoint/2010/main" val="1692653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pPr algn="l" eaLnBrk="1" hangingPunct="1"/>
            <a:r>
              <a:rPr lang="en-US" altLang="en-US" b="1">
                <a:latin typeface="Aharoni" pitchFamily="2" charset="-79"/>
                <a:cs typeface="Aharoni" pitchFamily="2" charset="-79"/>
              </a:rPr>
              <a:t>Cash Disbursements—</a:t>
            </a:r>
            <a:br>
              <a:rPr lang="en-US" altLang="en-US" b="1">
                <a:latin typeface="Aharoni" pitchFamily="2" charset="-79"/>
                <a:cs typeface="Aharoni" pitchFamily="2" charset="-79"/>
              </a:rPr>
            </a:br>
            <a:r>
              <a:rPr lang="en-US" altLang="en-US" b="1">
                <a:latin typeface="Aharoni" pitchFamily="2" charset="-79"/>
                <a:cs typeface="Aharoni" pitchFamily="2" charset="-79"/>
              </a:rPr>
              <a:t>Advance Payments</a:t>
            </a:r>
            <a:endParaRPr lang="en-US" altLang="en-US" b="1">
              <a:solidFill>
                <a:srgbClr val="FF0000"/>
              </a:solidFill>
              <a:latin typeface="Aharoni" pitchFamily="2" charset="-79"/>
              <a:cs typeface="Aharoni" pitchFamily="2" charset="-79"/>
            </a:endParaRP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dirty="0"/>
              <a:t>Allowable advance payments limited to:</a:t>
            </a:r>
          </a:p>
          <a:p>
            <a:pPr lvl="1" eaLnBrk="1" fontAlgn="auto" hangingPunct="1">
              <a:spcAft>
                <a:spcPts val="0"/>
              </a:spcAft>
              <a:buFont typeface="Calibri" pitchFamily="34" charset="0"/>
              <a:buChar char="–"/>
              <a:defRPr/>
            </a:pPr>
            <a:r>
              <a:rPr lang="en-US" dirty="0"/>
              <a:t>Subscriptions</a:t>
            </a:r>
          </a:p>
          <a:p>
            <a:pPr lvl="1" eaLnBrk="1" fontAlgn="auto" hangingPunct="1">
              <a:spcAft>
                <a:spcPts val="0"/>
              </a:spcAft>
              <a:buFont typeface="Calibri" pitchFamily="34" charset="0"/>
              <a:buChar char="–"/>
              <a:defRPr/>
            </a:pPr>
            <a:r>
              <a:rPr lang="en-US" dirty="0"/>
              <a:t>Insurance premiums (current period)</a:t>
            </a:r>
          </a:p>
          <a:p>
            <a:pPr lvl="1" eaLnBrk="1" fontAlgn="auto" hangingPunct="1">
              <a:spcAft>
                <a:spcPts val="0"/>
              </a:spcAft>
              <a:buFont typeface="Calibri" pitchFamily="34" charset="0"/>
              <a:buChar char="–"/>
              <a:defRPr/>
            </a:pPr>
            <a:r>
              <a:rPr lang="en-US" dirty="0"/>
              <a:t>Tuition (current term)</a:t>
            </a:r>
          </a:p>
          <a:p>
            <a:pPr lvl="1" eaLnBrk="1" fontAlgn="auto" hangingPunct="1">
              <a:spcAft>
                <a:spcPts val="0"/>
              </a:spcAft>
              <a:buFont typeface="Calibri" pitchFamily="34" charset="0"/>
              <a:buChar char="–"/>
              <a:defRPr/>
            </a:pPr>
            <a:r>
              <a:rPr lang="en-US" dirty="0"/>
              <a:t>Leases (current month)</a:t>
            </a:r>
          </a:p>
          <a:p>
            <a:pPr eaLnBrk="1" fontAlgn="auto" hangingPunct="1">
              <a:spcAft>
                <a:spcPts val="0"/>
              </a:spcAft>
              <a:buFont typeface="Arial" pitchFamily="34" charset="0"/>
              <a:buChar char="•"/>
              <a:defRPr/>
            </a:pPr>
            <a:r>
              <a:rPr lang="en-US" dirty="0"/>
              <a:t>Vendor requires advance payment</a:t>
            </a:r>
          </a:p>
          <a:p>
            <a:pPr marL="347663" indent="-347663" eaLnBrk="1" fontAlgn="auto" hangingPunct="1">
              <a:spcAft>
                <a:spcPts val="0"/>
              </a:spcAft>
              <a:defRPr/>
            </a:pPr>
            <a:r>
              <a:rPr lang="en-US" dirty="0"/>
              <a:t>Credit appropriately for any refunds</a:t>
            </a:r>
          </a:p>
        </p:txBody>
      </p:sp>
      <p:cxnSp>
        <p:nvCxnSpPr>
          <p:cNvPr id="4" name="Straight Connector 3" title="Line"/>
          <p:cNvCxnSpPr/>
          <p:nvPr/>
        </p:nvCxnSpPr>
        <p:spPr>
          <a:xfrm>
            <a:off x="457200" y="1600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11FED25A-C52D-437A-A4AB-DE708D453A74}" type="slidenum">
              <a:rPr lang="en-US" smtClean="0"/>
              <a:pPr>
                <a:defRPr/>
              </a:pPr>
              <a:t>12</a:t>
            </a:fld>
            <a:endParaRPr lang="en-US" dirty="0"/>
          </a:p>
        </p:txBody>
      </p:sp>
      <p:sp>
        <p:nvSpPr>
          <p:cNvPr id="2" name="Footer Placeholder 1"/>
          <p:cNvSpPr>
            <a:spLocks noGrp="1"/>
          </p:cNvSpPr>
          <p:nvPr>
            <p:ph type="ftr" sz="quarter" idx="11"/>
          </p:nvPr>
        </p:nvSpPr>
        <p:spPr>
          <a:xfrm>
            <a:off x="1447800" y="6356350"/>
            <a:ext cx="6629400" cy="365125"/>
          </a:xfrm>
        </p:spPr>
        <p:txBody>
          <a:bodyPr/>
          <a:lstStyle/>
          <a:p>
            <a:r>
              <a:rPr lang="en-US" dirty="0"/>
              <a:t>AEL WIOA Summer Institute: June 20 - 23, 2017</a:t>
            </a:r>
          </a:p>
        </p:txBody>
      </p:sp>
    </p:spTree>
    <p:extLst>
      <p:ext uri="{BB962C8B-B14F-4D97-AF65-F5344CB8AC3E}">
        <p14:creationId xmlns:p14="http://schemas.microsoft.com/office/powerpoint/2010/main" val="2685888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algn="l" eaLnBrk="1" hangingPunct="1"/>
            <a:r>
              <a:rPr lang="en-US" altLang="en-US">
                <a:latin typeface="Aharoni" pitchFamily="2" charset="-79"/>
                <a:cs typeface="Aharoni" pitchFamily="2" charset="-79"/>
              </a:rPr>
              <a:t>Recap: Expenditures</a:t>
            </a:r>
          </a:p>
        </p:txBody>
      </p:sp>
      <p:sp>
        <p:nvSpPr>
          <p:cNvPr id="22531" name="Content Placeholder 4"/>
          <p:cNvSpPr>
            <a:spLocks noGrp="1"/>
          </p:cNvSpPr>
          <p:nvPr>
            <p:ph idx="1"/>
          </p:nvPr>
        </p:nvSpPr>
        <p:spPr>
          <a:xfrm>
            <a:off x="457200" y="1447800"/>
            <a:ext cx="8229600" cy="4953000"/>
          </a:xfrm>
        </p:spPr>
        <p:txBody>
          <a:bodyPr/>
          <a:lstStyle/>
          <a:p>
            <a:pPr eaLnBrk="1" hangingPunct="1"/>
            <a:r>
              <a:rPr lang="en-US" altLang="en-US" sz="3000" dirty="0"/>
              <a:t>Report cash disbursements (for items not previously reported), plus accrued expenditures</a:t>
            </a:r>
          </a:p>
          <a:p>
            <a:pPr eaLnBrk="1" hangingPunct="1"/>
            <a:r>
              <a:rPr lang="en-US" altLang="en-US" sz="3000" dirty="0"/>
              <a:t>Failure to include accrued expenditures violates federal, state, and TWC requirements</a:t>
            </a:r>
          </a:p>
          <a:p>
            <a:pPr eaLnBrk="1" hangingPunct="1"/>
            <a:r>
              <a:rPr lang="en-US" altLang="en-US" sz="3000" dirty="0"/>
              <a:t>If existing accounting system does not track obligations and accruals, must have separate process for calculating amounts</a:t>
            </a:r>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31DE57C5-FED1-4330-A412-F2B69CC990AD}" type="slidenum">
              <a:rPr lang="en-US" smtClean="0"/>
              <a:pPr>
                <a:defRPr/>
              </a:pPr>
              <a:t>13</a:t>
            </a:fld>
            <a:endParaRPr lang="en-US" dirty="0"/>
          </a:p>
        </p:txBody>
      </p:sp>
      <p:sp>
        <p:nvSpPr>
          <p:cNvPr id="2" name="Footer Placeholder 1"/>
          <p:cNvSpPr>
            <a:spLocks noGrp="1"/>
          </p:cNvSpPr>
          <p:nvPr>
            <p:ph type="ftr" sz="quarter" idx="11"/>
          </p:nvPr>
        </p:nvSpPr>
        <p:spPr>
          <a:xfrm>
            <a:off x="1447800" y="6356350"/>
            <a:ext cx="6705600" cy="365125"/>
          </a:xfrm>
        </p:spPr>
        <p:txBody>
          <a:bodyPr/>
          <a:lstStyle/>
          <a:p>
            <a:r>
              <a:rPr lang="en-US" dirty="0"/>
              <a:t>AEL WIOA Summer Institute: June 20 - 23, 2017</a:t>
            </a:r>
          </a:p>
        </p:txBody>
      </p:sp>
    </p:spTree>
    <p:extLst>
      <p:ext uri="{BB962C8B-B14F-4D97-AF65-F5344CB8AC3E}">
        <p14:creationId xmlns:p14="http://schemas.microsoft.com/office/powerpoint/2010/main" val="194773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7772400" cy="1362075"/>
          </a:xfrm>
        </p:spPr>
        <p:txBody>
          <a:bodyPr/>
          <a:lstStyle/>
          <a:p>
            <a:pPr>
              <a:defRPr/>
            </a:pPr>
            <a:r>
              <a:rPr lang="en-US" dirty="0"/>
              <a:t>Examples</a:t>
            </a:r>
          </a:p>
        </p:txBody>
      </p:sp>
      <p:sp>
        <p:nvSpPr>
          <p:cNvPr id="3" name="Text Placeholder 2"/>
          <p:cNvSpPr>
            <a:spLocks noGrp="1"/>
          </p:cNvSpPr>
          <p:nvPr>
            <p:ph type="body" idx="1"/>
          </p:nvPr>
        </p:nvSpPr>
        <p:spPr>
          <a:xfrm>
            <a:off x="762000" y="3886200"/>
            <a:ext cx="7772400" cy="520700"/>
          </a:xfrm>
        </p:spPr>
        <p:txBody>
          <a:bodyPr/>
          <a:lstStyle/>
          <a:p>
            <a:pPr>
              <a:defRPr/>
            </a:pPr>
            <a:r>
              <a:rPr lang="en-US" dirty="0"/>
              <a:t>Obligations and Expenditures</a:t>
            </a:r>
          </a:p>
        </p:txBody>
      </p:sp>
      <p:sp>
        <p:nvSpPr>
          <p:cNvPr id="4" name="Slide Number Placeholder 3"/>
          <p:cNvSpPr>
            <a:spLocks noGrp="1"/>
          </p:cNvSpPr>
          <p:nvPr>
            <p:ph type="sldNum" sz="quarter" idx="12"/>
          </p:nvPr>
        </p:nvSpPr>
        <p:spPr/>
        <p:txBody>
          <a:bodyPr/>
          <a:lstStyle/>
          <a:p>
            <a:pPr>
              <a:defRPr/>
            </a:pPr>
            <a:fld id="{AEE8CE22-ACC7-491D-BE14-ADC0F544C680}" type="slidenum">
              <a:rPr lang="en-US" smtClean="0"/>
              <a:pPr>
                <a:defRPr/>
              </a:pPr>
              <a:t>14</a:t>
            </a:fld>
            <a:endParaRPr lang="en-US" dirty="0"/>
          </a:p>
        </p:txBody>
      </p:sp>
      <p:cxnSp>
        <p:nvCxnSpPr>
          <p:cNvPr id="5" name="Straight Connector 4" title="Line"/>
          <p:cNvCxnSpPr/>
          <p:nvPr/>
        </p:nvCxnSpPr>
        <p:spPr>
          <a:xfrm>
            <a:off x="381000" y="38100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1752600" y="6356350"/>
            <a:ext cx="6400800" cy="365125"/>
          </a:xfrm>
        </p:spPr>
        <p:txBody>
          <a:bodyPr/>
          <a:lstStyle/>
          <a:p>
            <a:r>
              <a:rPr lang="en-US"/>
              <a:t>AEL WIOA Summer Institute: June 20 - 23, 2017</a:t>
            </a:r>
          </a:p>
        </p:txBody>
      </p:sp>
    </p:spTree>
    <p:extLst>
      <p:ext uri="{BB962C8B-B14F-4D97-AF65-F5344CB8AC3E}">
        <p14:creationId xmlns:p14="http://schemas.microsoft.com/office/powerpoint/2010/main" val="1901414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algn="l" eaLnBrk="1" hangingPunct="1"/>
            <a:r>
              <a:rPr lang="en-US" altLang="en-US">
                <a:latin typeface="Aharoni" pitchFamily="2" charset="-79"/>
                <a:cs typeface="Aharoni" pitchFamily="2" charset="-79"/>
              </a:rPr>
              <a:t>Definite Quantity Contract</a:t>
            </a:r>
          </a:p>
        </p:txBody>
      </p:sp>
      <p:sp>
        <p:nvSpPr>
          <p:cNvPr id="5" name="Content Placeholder 4"/>
          <p:cNvSpPr>
            <a:spLocks noGrp="1"/>
          </p:cNvSpPr>
          <p:nvPr>
            <p:ph idx="1"/>
          </p:nvPr>
        </p:nvSpPr>
        <p:spPr>
          <a:xfrm>
            <a:off x="457200" y="1447800"/>
            <a:ext cx="8229600" cy="4876800"/>
          </a:xfrm>
        </p:spPr>
        <p:txBody>
          <a:bodyPr rtlCol="0">
            <a:normAutofit fontScale="92500" lnSpcReduction="10000"/>
          </a:bodyPr>
          <a:lstStyle/>
          <a:p>
            <a:pPr eaLnBrk="1" hangingPunct="1">
              <a:defRPr/>
            </a:pPr>
            <a:r>
              <a:rPr lang="en-US" dirty="0"/>
              <a:t>Legally binding definite quantity contract for specific services creates obligation when executed</a:t>
            </a:r>
          </a:p>
          <a:p>
            <a:pPr lvl="1" eaLnBrk="1" hangingPunct="1">
              <a:defRPr/>
            </a:pPr>
            <a:r>
              <a:rPr lang="en-US" dirty="0"/>
              <a:t>For example: sub-contracts for AEL services</a:t>
            </a:r>
          </a:p>
          <a:p>
            <a:pPr eaLnBrk="1" hangingPunct="1">
              <a:defRPr/>
            </a:pPr>
            <a:r>
              <a:rPr lang="en-US" dirty="0"/>
              <a:t>Reporting:</a:t>
            </a:r>
          </a:p>
          <a:p>
            <a:pPr lvl="1" eaLnBrk="1" hangingPunct="1">
              <a:defRPr/>
            </a:pPr>
            <a:r>
              <a:rPr lang="en-US" dirty="0"/>
              <a:t>Report obligation for portion of contract that will be fulfilled during the grant contract</a:t>
            </a:r>
          </a:p>
          <a:p>
            <a:pPr lvl="2" eaLnBrk="1" hangingPunct="1">
              <a:defRPr/>
            </a:pPr>
            <a:r>
              <a:rPr lang="en-US" dirty="0"/>
              <a:t>If portion of the work falls outside period of availability of funds for current grant contract, split the obligation based on best estimate of value of work to be performed</a:t>
            </a:r>
          </a:p>
          <a:p>
            <a:pPr lvl="1" eaLnBrk="1" hangingPunct="1">
              <a:buFont typeface="Symbol" pitchFamily="18" charset="2"/>
              <a:buChar char=""/>
              <a:defRPr/>
            </a:pPr>
            <a:r>
              <a:rPr lang="en-US" dirty="0"/>
              <a:t>Report expenditures monthly; reduce obligation</a:t>
            </a:r>
          </a:p>
          <a:p>
            <a:pPr lvl="3" eaLnBrk="1" hangingPunct="1">
              <a:buFont typeface="Wingdings" pitchFamily="2" charset="2"/>
              <a:buChar char="§"/>
              <a:defRPr/>
            </a:pPr>
            <a:endParaRPr lang="en-US"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86682471-D1B1-4A36-8AF3-CF4BE5E6A096}" type="slidenum">
              <a:rPr lang="en-US" smtClean="0"/>
              <a:pPr>
                <a:defRPr/>
              </a:pPr>
              <a:t>15</a:t>
            </a:fld>
            <a:endParaRPr lang="en-US" dirty="0"/>
          </a:p>
        </p:txBody>
      </p:sp>
      <p:sp>
        <p:nvSpPr>
          <p:cNvPr id="2" name="Footer Placeholder 1"/>
          <p:cNvSpPr>
            <a:spLocks noGrp="1"/>
          </p:cNvSpPr>
          <p:nvPr>
            <p:ph type="ftr" sz="quarter" idx="11"/>
          </p:nvPr>
        </p:nvSpPr>
        <p:spPr>
          <a:xfrm>
            <a:off x="1524000" y="6356350"/>
            <a:ext cx="6629400" cy="365125"/>
          </a:xfrm>
        </p:spPr>
        <p:txBody>
          <a:bodyPr/>
          <a:lstStyle/>
          <a:p>
            <a:r>
              <a:rPr lang="en-US" dirty="0"/>
              <a:t>AEL WIOA Summer Institute: June 20 - 23, 2017</a:t>
            </a:r>
          </a:p>
        </p:txBody>
      </p:sp>
    </p:spTree>
    <p:extLst>
      <p:ext uri="{BB962C8B-B14F-4D97-AF65-F5344CB8AC3E}">
        <p14:creationId xmlns:p14="http://schemas.microsoft.com/office/powerpoint/2010/main" val="3336066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algn="l" eaLnBrk="1" hangingPunct="1"/>
            <a:r>
              <a:rPr lang="en-US" altLang="en-US">
                <a:latin typeface="Aharoni" pitchFamily="2" charset="-79"/>
                <a:cs typeface="Aharoni" pitchFamily="2" charset="-79"/>
              </a:rPr>
              <a:t>Indefinite Quantity Contract</a:t>
            </a:r>
          </a:p>
        </p:txBody>
      </p:sp>
      <p:sp>
        <p:nvSpPr>
          <p:cNvPr id="5" name="Content Placeholder 4"/>
          <p:cNvSpPr>
            <a:spLocks noGrp="1"/>
          </p:cNvSpPr>
          <p:nvPr>
            <p:ph idx="1"/>
          </p:nvPr>
        </p:nvSpPr>
        <p:spPr>
          <a:xfrm>
            <a:off x="457200" y="1447800"/>
            <a:ext cx="8229600" cy="4678363"/>
          </a:xfrm>
        </p:spPr>
        <p:txBody>
          <a:bodyPr rtlCol="0">
            <a:normAutofit lnSpcReduction="10000"/>
          </a:bodyPr>
          <a:lstStyle/>
          <a:p>
            <a:pPr eaLnBrk="1" hangingPunct="1">
              <a:defRPr/>
            </a:pPr>
            <a:r>
              <a:rPr lang="en-US" dirty="0"/>
              <a:t>Legally binding written contract for indefinite quantity of specific goods or services</a:t>
            </a:r>
          </a:p>
          <a:p>
            <a:pPr lvl="1" eaLnBrk="1" hangingPunct="1">
              <a:defRPr/>
            </a:pPr>
            <a:r>
              <a:rPr lang="en-US" dirty="0"/>
              <a:t>Possible examples: cash equivalents</a:t>
            </a:r>
          </a:p>
          <a:p>
            <a:pPr eaLnBrk="1" hangingPunct="1">
              <a:buFont typeface="Arial" pitchFamily="34" charset="0"/>
              <a:buChar char="•"/>
              <a:defRPr/>
            </a:pPr>
            <a:r>
              <a:rPr lang="en-US" dirty="0"/>
              <a:t>Reporting:</a:t>
            </a:r>
          </a:p>
          <a:p>
            <a:pPr lvl="1" eaLnBrk="1" hangingPunct="1">
              <a:buFont typeface="Symbol" pitchFamily="18" charset="2"/>
              <a:buChar char=""/>
              <a:defRPr/>
            </a:pPr>
            <a:r>
              <a:rPr lang="en-US" dirty="0"/>
              <a:t>If no minimum quantity required by contract no obligation reported until order is placed</a:t>
            </a:r>
          </a:p>
          <a:p>
            <a:pPr lvl="1" eaLnBrk="1" hangingPunct="1">
              <a:buFont typeface="Symbol" pitchFamily="18" charset="2"/>
              <a:buChar char=""/>
              <a:defRPr/>
            </a:pPr>
            <a:r>
              <a:rPr lang="en-US" dirty="0"/>
              <a:t>If contract requires minimum quantity, contract creates obligation for that amount</a:t>
            </a:r>
          </a:p>
          <a:p>
            <a:pPr lvl="2" eaLnBrk="1" hangingPunct="1">
              <a:buFont typeface="Wingdings" pitchFamily="2" charset="2"/>
              <a:buChar char="§"/>
              <a:defRPr/>
            </a:pPr>
            <a:r>
              <a:rPr lang="en-US" dirty="0"/>
              <a:t>Additional orders create additional obligations</a:t>
            </a:r>
          </a:p>
          <a:p>
            <a:pPr lvl="1" eaLnBrk="1" hangingPunct="1">
              <a:buFont typeface="Symbol" pitchFamily="18" charset="2"/>
              <a:buChar char=""/>
              <a:defRPr/>
            </a:pPr>
            <a:r>
              <a:rPr lang="en-US" dirty="0"/>
              <a:t>Report expenditures as items/services received</a:t>
            </a:r>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3A1BB0DD-2042-4F5A-BB1D-0657A9BB03EE}" type="slidenum">
              <a:rPr lang="en-US" smtClean="0"/>
              <a:pPr>
                <a:defRPr/>
              </a:pPr>
              <a:t>16</a:t>
            </a:fld>
            <a:endParaRPr lang="en-US" dirty="0"/>
          </a:p>
        </p:txBody>
      </p:sp>
      <p:sp>
        <p:nvSpPr>
          <p:cNvPr id="2" name="Footer Placeholder 1"/>
          <p:cNvSpPr>
            <a:spLocks noGrp="1"/>
          </p:cNvSpPr>
          <p:nvPr>
            <p:ph type="ftr" sz="quarter" idx="11"/>
          </p:nvPr>
        </p:nvSpPr>
        <p:spPr>
          <a:xfrm>
            <a:off x="1295400" y="6356350"/>
            <a:ext cx="7010400" cy="365125"/>
          </a:xfrm>
        </p:spPr>
        <p:txBody>
          <a:bodyPr/>
          <a:lstStyle/>
          <a:p>
            <a:r>
              <a:rPr lang="en-US" dirty="0"/>
              <a:t>AEL WIOA Summer Institute: June 20 - 23, 2017</a:t>
            </a:r>
          </a:p>
        </p:txBody>
      </p:sp>
    </p:spTree>
    <p:extLst>
      <p:ext uri="{BB962C8B-B14F-4D97-AF65-F5344CB8AC3E}">
        <p14:creationId xmlns:p14="http://schemas.microsoft.com/office/powerpoint/2010/main" val="3679732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274638"/>
            <a:ext cx="8229600" cy="830262"/>
          </a:xfrm>
        </p:spPr>
        <p:txBody>
          <a:bodyPr/>
          <a:lstStyle/>
          <a:p>
            <a:pPr algn="l" eaLnBrk="1" hangingPunct="1"/>
            <a:r>
              <a:rPr lang="en-US" altLang="en-US" sz="4000" b="1">
                <a:latin typeface="Aharoni" pitchFamily="2" charset="-79"/>
                <a:cs typeface="Aharoni" pitchFamily="2" charset="-79"/>
              </a:rPr>
              <a:t>Participant Training – Scenario 1</a:t>
            </a:r>
            <a:endParaRPr lang="en-US" altLang="en-US" sz="4000" b="1">
              <a:solidFill>
                <a:srgbClr val="FF0000"/>
              </a:solidFill>
              <a:latin typeface="Aharoni" pitchFamily="2" charset="-79"/>
              <a:cs typeface="Aharoni" pitchFamily="2" charset="-79"/>
            </a:endParaRPr>
          </a:p>
        </p:txBody>
      </p:sp>
      <p:sp>
        <p:nvSpPr>
          <p:cNvPr id="3" name="Content Placeholder 2"/>
          <p:cNvSpPr>
            <a:spLocks noGrp="1"/>
          </p:cNvSpPr>
          <p:nvPr>
            <p:ph idx="1"/>
          </p:nvPr>
        </p:nvSpPr>
        <p:spPr>
          <a:xfrm>
            <a:off x="457200" y="2133600"/>
            <a:ext cx="8229600" cy="3992563"/>
          </a:xfrm>
        </p:spPr>
        <p:txBody>
          <a:bodyPr rtlCol="0">
            <a:normAutofit fontScale="92500"/>
          </a:bodyPr>
          <a:lstStyle/>
          <a:p>
            <a:pPr eaLnBrk="1" fontAlgn="auto" hangingPunct="1">
              <a:spcAft>
                <a:spcPts val="0"/>
              </a:spcAft>
              <a:buFont typeface="Arial" pitchFamily="34" charset="0"/>
              <a:buChar char="•"/>
              <a:defRPr/>
            </a:pPr>
            <a:r>
              <a:rPr lang="en-US" dirty="0"/>
              <a:t>Training provider invoices after participant enrolls</a:t>
            </a:r>
          </a:p>
          <a:p>
            <a:pPr lvl="1" eaLnBrk="1" fontAlgn="auto" hangingPunct="1">
              <a:spcAft>
                <a:spcPts val="0"/>
              </a:spcAft>
              <a:buFont typeface="Symbol" pitchFamily="18" charset="2"/>
              <a:buChar char=""/>
              <a:defRPr/>
            </a:pPr>
            <a:r>
              <a:rPr lang="en-US" dirty="0"/>
              <a:t>Obligate when participant enrolls in training</a:t>
            </a:r>
          </a:p>
          <a:p>
            <a:pPr lvl="2" eaLnBrk="1" fontAlgn="auto" hangingPunct="1">
              <a:spcAft>
                <a:spcPts val="0"/>
              </a:spcAft>
              <a:buFont typeface="Wingdings" pitchFamily="2" charset="2"/>
              <a:buChar char="§"/>
              <a:defRPr/>
            </a:pPr>
            <a:r>
              <a:rPr lang="en-US" dirty="0"/>
              <a:t>Only portion due and payable under current grant contract</a:t>
            </a:r>
          </a:p>
          <a:p>
            <a:pPr lvl="1" eaLnBrk="1" fontAlgn="auto" hangingPunct="1">
              <a:spcAft>
                <a:spcPts val="0"/>
              </a:spcAft>
              <a:buFont typeface="Symbol" pitchFamily="18" charset="2"/>
              <a:buChar char=""/>
              <a:defRPr/>
            </a:pPr>
            <a:r>
              <a:rPr lang="en-US" dirty="0"/>
              <a:t>Accrue expenditures monthly, until earlier of:</a:t>
            </a:r>
          </a:p>
          <a:p>
            <a:pPr lvl="2" eaLnBrk="1" fontAlgn="auto" hangingPunct="1">
              <a:spcAft>
                <a:spcPts val="0"/>
              </a:spcAft>
              <a:buFont typeface="Wingdings" pitchFamily="2" charset="2"/>
              <a:buChar char="§"/>
              <a:defRPr/>
            </a:pPr>
            <a:r>
              <a:rPr lang="en-US" dirty="0"/>
              <a:t>Fully accrued</a:t>
            </a:r>
          </a:p>
          <a:p>
            <a:pPr lvl="2" eaLnBrk="1" fontAlgn="auto" hangingPunct="1">
              <a:spcAft>
                <a:spcPts val="0"/>
              </a:spcAft>
              <a:buFont typeface="Wingdings" pitchFamily="2" charset="2"/>
              <a:buChar char="§"/>
              <a:defRPr/>
            </a:pPr>
            <a:r>
              <a:rPr lang="en-US" dirty="0"/>
              <a:t>Cost becomes due and payable</a:t>
            </a:r>
          </a:p>
          <a:p>
            <a:pPr lvl="2" eaLnBrk="1" fontAlgn="auto" hangingPunct="1">
              <a:spcAft>
                <a:spcPts val="0"/>
              </a:spcAft>
              <a:buFont typeface="Wingdings" pitchFamily="2" charset="2"/>
              <a:buChar char="§"/>
              <a:defRPr/>
            </a:pPr>
            <a:r>
              <a:rPr lang="en-US" dirty="0"/>
              <a:t>Participant drops out of training (if applicable)</a:t>
            </a:r>
          </a:p>
          <a:p>
            <a:pPr lvl="1" eaLnBrk="1" fontAlgn="auto" hangingPunct="1">
              <a:spcAft>
                <a:spcPts val="0"/>
              </a:spcAft>
              <a:buFont typeface="Symbol" pitchFamily="18" charset="2"/>
              <a:buChar char=""/>
              <a:defRPr/>
            </a:pPr>
            <a:r>
              <a:rPr lang="en-US" dirty="0"/>
              <a:t>Requires ongoing data sharing between financial and program personnel</a:t>
            </a:r>
          </a:p>
        </p:txBody>
      </p:sp>
      <p:cxnSp>
        <p:nvCxnSpPr>
          <p:cNvPr id="4" name="Straight Connector 3" title="Line"/>
          <p:cNvCxnSpPr/>
          <p:nvPr/>
        </p:nvCxnSpPr>
        <p:spPr>
          <a:xfrm>
            <a:off x="700088" y="1371600"/>
            <a:ext cx="77724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4C8C5188-7A4B-486E-8C80-EEF032624C7D}" type="slidenum">
              <a:rPr lang="en-US" smtClean="0"/>
              <a:pPr>
                <a:defRPr/>
              </a:pPr>
              <a:t>17</a:t>
            </a:fld>
            <a:endParaRPr lang="en-US" dirty="0"/>
          </a:p>
        </p:txBody>
      </p:sp>
      <p:cxnSp>
        <p:nvCxnSpPr>
          <p:cNvPr id="8" name="Straight Connector 7" title="Line"/>
          <p:cNvCxnSpPr/>
          <p:nvPr/>
        </p:nvCxnSpPr>
        <p:spPr>
          <a:xfrm>
            <a:off x="685800" y="1181100"/>
            <a:ext cx="0" cy="41910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title="Line"/>
          <p:cNvCxnSpPr/>
          <p:nvPr/>
        </p:nvCxnSpPr>
        <p:spPr>
          <a:xfrm>
            <a:off x="2895600" y="1190625"/>
            <a:ext cx="0" cy="409575"/>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title="Line"/>
          <p:cNvCxnSpPr/>
          <p:nvPr/>
        </p:nvCxnSpPr>
        <p:spPr>
          <a:xfrm flipH="1">
            <a:off x="8458200" y="1181100"/>
            <a:ext cx="7938" cy="41910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title="Line"/>
          <p:cNvCxnSpPr/>
          <p:nvPr/>
        </p:nvCxnSpPr>
        <p:spPr>
          <a:xfrm>
            <a:off x="5943600" y="1181100"/>
            <a:ext cx="0" cy="41910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8682" name="TextBox 15"/>
          <p:cNvSpPr txBox="1">
            <a:spLocks noChangeArrowheads="1"/>
          </p:cNvSpPr>
          <p:nvPr/>
        </p:nvSpPr>
        <p:spPr bwMode="auto">
          <a:xfrm>
            <a:off x="28575" y="1611313"/>
            <a:ext cx="13430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haroni" pitchFamily="2" charset="-79"/>
                <a:cs typeface="Aharoni" pitchFamily="2" charset="-79"/>
              </a:rPr>
              <a:t>Enrollment</a:t>
            </a:r>
          </a:p>
        </p:txBody>
      </p:sp>
      <p:sp>
        <p:nvSpPr>
          <p:cNvPr id="28683" name="TextBox 18"/>
          <p:cNvSpPr txBox="1">
            <a:spLocks noChangeArrowheads="1"/>
          </p:cNvSpPr>
          <p:nvPr/>
        </p:nvSpPr>
        <p:spPr bwMode="auto">
          <a:xfrm>
            <a:off x="1981200" y="1611313"/>
            <a:ext cx="1828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haroni" pitchFamily="2" charset="-79"/>
                <a:cs typeface="Aharoni" pitchFamily="2" charset="-79"/>
              </a:rPr>
              <a:t>Drop Deadline</a:t>
            </a:r>
          </a:p>
        </p:txBody>
      </p:sp>
      <p:sp>
        <p:nvSpPr>
          <p:cNvPr id="28684" name="TextBox 19"/>
          <p:cNvSpPr txBox="1">
            <a:spLocks noChangeArrowheads="1"/>
          </p:cNvSpPr>
          <p:nvPr/>
        </p:nvSpPr>
        <p:spPr bwMode="auto">
          <a:xfrm>
            <a:off x="5272088" y="1611313"/>
            <a:ext cx="13430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haroni" pitchFamily="2" charset="-79"/>
                <a:cs typeface="Aharoni" pitchFamily="2" charset="-79"/>
              </a:rPr>
              <a:t>Class Ends</a:t>
            </a:r>
          </a:p>
        </p:txBody>
      </p:sp>
      <p:sp>
        <p:nvSpPr>
          <p:cNvPr id="28685" name="TextBox 20"/>
          <p:cNvSpPr txBox="1">
            <a:spLocks noChangeArrowheads="1"/>
          </p:cNvSpPr>
          <p:nvPr/>
        </p:nvSpPr>
        <p:spPr bwMode="auto">
          <a:xfrm>
            <a:off x="7800975" y="1611313"/>
            <a:ext cx="13430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haroni" pitchFamily="2" charset="-79"/>
                <a:cs typeface="Aharoni" pitchFamily="2" charset="-79"/>
              </a:rPr>
              <a:t>Invoice</a:t>
            </a:r>
          </a:p>
        </p:txBody>
      </p:sp>
      <p:sp>
        <p:nvSpPr>
          <p:cNvPr id="2" name="Footer Placeholder 1"/>
          <p:cNvSpPr>
            <a:spLocks noGrp="1"/>
          </p:cNvSpPr>
          <p:nvPr>
            <p:ph type="ftr" sz="quarter" idx="11"/>
          </p:nvPr>
        </p:nvSpPr>
        <p:spPr>
          <a:xfrm>
            <a:off x="1524000" y="6356350"/>
            <a:ext cx="6629400" cy="365125"/>
          </a:xfrm>
        </p:spPr>
        <p:txBody>
          <a:bodyPr/>
          <a:lstStyle/>
          <a:p>
            <a:r>
              <a:rPr lang="en-US" dirty="0"/>
              <a:t>AEL WIOA Summer Institute: June 20 - 23, 2017</a:t>
            </a:r>
          </a:p>
        </p:txBody>
      </p:sp>
    </p:spTree>
    <p:extLst>
      <p:ext uri="{BB962C8B-B14F-4D97-AF65-F5344CB8AC3E}">
        <p14:creationId xmlns:p14="http://schemas.microsoft.com/office/powerpoint/2010/main" val="2692237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74638"/>
            <a:ext cx="8229600" cy="830262"/>
          </a:xfrm>
        </p:spPr>
        <p:txBody>
          <a:bodyPr/>
          <a:lstStyle/>
          <a:p>
            <a:pPr algn="l" eaLnBrk="1" hangingPunct="1"/>
            <a:r>
              <a:rPr lang="en-US" altLang="en-US" sz="4000" b="1">
                <a:latin typeface="Aharoni" pitchFamily="2" charset="-79"/>
                <a:cs typeface="Aharoni" pitchFamily="2" charset="-79"/>
              </a:rPr>
              <a:t>Participant Training – Scenario 2</a:t>
            </a:r>
            <a:endParaRPr lang="en-US" altLang="en-US" sz="4000" b="1">
              <a:solidFill>
                <a:srgbClr val="FF0000"/>
              </a:solidFill>
              <a:latin typeface="Aharoni" pitchFamily="2" charset="-79"/>
              <a:cs typeface="Aharoni" pitchFamily="2" charset="-79"/>
            </a:endParaRPr>
          </a:p>
        </p:txBody>
      </p:sp>
      <p:cxnSp>
        <p:nvCxnSpPr>
          <p:cNvPr id="4" name="Straight Connector 3" title="Line"/>
          <p:cNvCxnSpPr/>
          <p:nvPr/>
        </p:nvCxnSpPr>
        <p:spPr>
          <a:xfrm>
            <a:off x="928688" y="1219200"/>
            <a:ext cx="6705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C3BE78BA-F3AD-457D-96AD-2479828DDECF}" type="slidenum">
              <a:rPr lang="en-US" smtClean="0"/>
              <a:pPr>
                <a:defRPr/>
              </a:pPr>
              <a:t>18</a:t>
            </a:fld>
            <a:endParaRPr lang="en-US" dirty="0"/>
          </a:p>
        </p:txBody>
      </p:sp>
      <p:cxnSp>
        <p:nvCxnSpPr>
          <p:cNvPr id="8" name="Straight Connector 7" title="Line"/>
          <p:cNvCxnSpPr/>
          <p:nvPr/>
        </p:nvCxnSpPr>
        <p:spPr>
          <a:xfrm>
            <a:off x="914400" y="1066800"/>
            <a:ext cx="0" cy="41910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title="Line"/>
          <p:cNvCxnSpPr/>
          <p:nvPr/>
        </p:nvCxnSpPr>
        <p:spPr>
          <a:xfrm>
            <a:off x="3505200" y="1066800"/>
            <a:ext cx="0" cy="409575"/>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title="Line"/>
          <p:cNvCxnSpPr/>
          <p:nvPr/>
        </p:nvCxnSpPr>
        <p:spPr>
          <a:xfrm flipH="1">
            <a:off x="7620000" y="1066800"/>
            <a:ext cx="7938" cy="41910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9704" name="TextBox 15"/>
          <p:cNvSpPr txBox="1">
            <a:spLocks noChangeArrowheads="1"/>
          </p:cNvSpPr>
          <p:nvPr/>
        </p:nvSpPr>
        <p:spPr bwMode="auto">
          <a:xfrm>
            <a:off x="28575" y="1524000"/>
            <a:ext cx="18002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haroni" pitchFamily="2" charset="-79"/>
                <a:cs typeface="Aharoni" pitchFamily="2" charset="-79"/>
              </a:rPr>
              <a:t>Enrollment/ Payment Due</a:t>
            </a:r>
          </a:p>
        </p:txBody>
      </p:sp>
      <p:sp>
        <p:nvSpPr>
          <p:cNvPr id="29705" name="TextBox 18"/>
          <p:cNvSpPr txBox="1">
            <a:spLocks noChangeArrowheads="1"/>
          </p:cNvSpPr>
          <p:nvPr/>
        </p:nvSpPr>
        <p:spPr bwMode="auto">
          <a:xfrm>
            <a:off x="2590800" y="1611313"/>
            <a:ext cx="1828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haroni" pitchFamily="2" charset="-79"/>
                <a:cs typeface="Aharoni" pitchFamily="2" charset="-79"/>
              </a:rPr>
              <a:t>Drop Deadline</a:t>
            </a:r>
          </a:p>
        </p:txBody>
      </p:sp>
      <p:sp>
        <p:nvSpPr>
          <p:cNvPr id="29706" name="TextBox 19"/>
          <p:cNvSpPr txBox="1">
            <a:spLocks noChangeArrowheads="1"/>
          </p:cNvSpPr>
          <p:nvPr/>
        </p:nvSpPr>
        <p:spPr bwMode="auto">
          <a:xfrm>
            <a:off x="6962775" y="1524000"/>
            <a:ext cx="1343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haroni" pitchFamily="2" charset="-79"/>
                <a:cs typeface="Aharoni" pitchFamily="2" charset="-79"/>
              </a:rPr>
              <a:t>Class Ends</a:t>
            </a:r>
          </a:p>
        </p:txBody>
      </p:sp>
      <p:sp>
        <p:nvSpPr>
          <p:cNvPr id="29707" name="Content Placeholder 1"/>
          <p:cNvSpPr>
            <a:spLocks noGrp="1"/>
          </p:cNvSpPr>
          <p:nvPr>
            <p:ph idx="1"/>
          </p:nvPr>
        </p:nvSpPr>
        <p:spPr>
          <a:xfrm>
            <a:off x="457200" y="2362200"/>
            <a:ext cx="8229600" cy="3763963"/>
          </a:xfrm>
        </p:spPr>
        <p:txBody>
          <a:bodyPr>
            <a:normAutofit lnSpcReduction="10000"/>
          </a:bodyPr>
          <a:lstStyle/>
          <a:p>
            <a:pPr eaLnBrk="1" hangingPunct="1"/>
            <a:r>
              <a:rPr lang="en-US" altLang="en-US" dirty="0"/>
              <a:t>Training provider requires advance payment</a:t>
            </a:r>
          </a:p>
          <a:p>
            <a:pPr lvl="1" eaLnBrk="1" hangingPunct="1">
              <a:buFont typeface="Symbol" pitchFamily="18" charset="2"/>
              <a:buChar char=""/>
            </a:pPr>
            <a:r>
              <a:rPr lang="en-US" altLang="en-US" dirty="0"/>
              <a:t>Per training provider’s payment terms</a:t>
            </a:r>
          </a:p>
          <a:p>
            <a:pPr lvl="2" eaLnBrk="1" hangingPunct="1">
              <a:buFont typeface="Wingdings" pitchFamily="2" charset="2"/>
              <a:buChar char="§"/>
            </a:pPr>
            <a:r>
              <a:rPr lang="en-US" altLang="en-US" dirty="0"/>
              <a:t>Demonstrates bona fide need for advance payment</a:t>
            </a:r>
          </a:p>
          <a:p>
            <a:pPr lvl="1" eaLnBrk="1" hangingPunct="1">
              <a:buFont typeface="Symbol" pitchFamily="18" charset="2"/>
              <a:buChar char=""/>
            </a:pPr>
            <a:r>
              <a:rPr lang="en-US" altLang="en-US" dirty="0"/>
              <a:t>Report expenditure for full cost of training that is due and payable</a:t>
            </a:r>
          </a:p>
          <a:p>
            <a:pPr lvl="2" eaLnBrk="1" hangingPunct="1">
              <a:buFont typeface="Wingdings" pitchFamily="2" charset="2"/>
              <a:buChar char="§"/>
            </a:pPr>
            <a:r>
              <a:rPr lang="en-US" altLang="en-US" dirty="0"/>
              <a:t>Training provider refund policy</a:t>
            </a:r>
          </a:p>
          <a:p>
            <a:pPr lvl="1" eaLnBrk="1" hangingPunct="1">
              <a:buFont typeface="Symbol" pitchFamily="18" charset="2"/>
              <a:buChar char=""/>
            </a:pPr>
            <a:r>
              <a:rPr lang="en-US" altLang="en-US" dirty="0"/>
              <a:t>Requires ongoing data sharing between financial and program personnel, if a refund is possible</a:t>
            </a:r>
          </a:p>
          <a:p>
            <a:endParaRPr lang="en-US" altLang="en-US" dirty="0"/>
          </a:p>
        </p:txBody>
      </p:sp>
      <p:sp>
        <p:nvSpPr>
          <p:cNvPr id="2" name="Footer Placeholder 1"/>
          <p:cNvSpPr>
            <a:spLocks noGrp="1"/>
          </p:cNvSpPr>
          <p:nvPr>
            <p:ph type="ftr" sz="quarter" idx="11"/>
          </p:nvPr>
        </p:nvSpPr>
        <p:spPr>
          <a:xfrm>
            <a:off x="1219200" y="6356350"/>
            <a:ext cx="6934200" cy="365125"/>
          </a:xfrm>
        </p:spPr>
        <p:txBody>
          <a:bodyPr/>
          <a:lstStyle/>
          <a:p>
            <a:r>
              <a:rPr lang="en-US" dirty="0"/>
              <a:t>AEL WIOA Summer Institute: June 20 - 23, 2017</a:t>
            </a:r>
          </a:p>
        </p:txBody>
      </p:sp>
    </p:spTree>
    <p:extLst>
      <p:ext uri="{BB962C8B-B14F-4D97-AF65-F5344CB8AC3E}">
        <p14:creationId xmlns:p14="http://schemas.microsoft.com/office/powerpoint/2010/main" val="3342123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74638"/>
            <a:ext cx="8229600" cy="868362"/>
          </a:xfrm>
        </p:spPr>
        <p:txBody>
          <a:bodyPr/>
          <a:lstStyle/>
          <a:p>
            <a:pPr algn="l" eaLnBrk="1" hangingPunct="1"/>
            <a:r>
              <a:rPr lang="en-US" altLang="en-US" b="1" dirty="0">
                <a:latin typeface="Aharoni" pitchFamily="2" charset="-79"/>
                <a:cs typeface="Aharoni" pitchFamily="2" charset="-79"/>
              </a:rPr>
              <a:t>Salaries, Wages and Levelling</a:t>
            </a:r>
            <a:endParaRPr lang="en-US" altLang="en-US" b="1" dirty="0">
              <a:solidFill>
                <a:srgbClr val="FF0000"/>
              </a:solidFill>
              <a:latin typeface="Aharoni" pitchFamily="2" charset="-79"/>
              <a:cs typeface="Aharoni" pitchFamily="2" charset="-79"/>
            </a:endParaRPr>
          </a:p>
        </p:txBody>
      </p:sp>
      <p:sp>
        <p:nvSpPr>
          <p:cNvPr id="31747" name="Content Placeholder 2"/>
          <p:cNvSpPr>
            <a:spLocks noGrp="1"/>
          </p:cNvSpPr>
          <p:nvPr>
            <p:ph idx="1"/>
          </p:nvPr>
        </p:nvSpPr>
        <p:spPr>
          <a:xfrm>
            <a:off x="457200" y="1295400"/>
            <a:ext cx="8229600" cy="4830763"/>
          </a:xfrm>
        </p:spPr>
        <p:txBody>
          <a:bodyPr/>
          <a:lstStyle/>
          <a:p>
            <a:pPr eaLnBrk="1" hangingPunct="1"/>
            <a:endParaRPr lang="en-US" altLang="en-US" dirty="0"/>
          </a:p>
          <a:p>
            <a:pPr eaLnBrk="1" hangingPunct="1"/>
            <a:r>
              <a:rPr lang="en-US" altLang="en-US" dirty="0"/>
              <a:t>Accrue salaries and wages earned between the last pay date and the end of that month; no obligation</a:t>
            </a:r>
          </a:p>
          <a:p>
            <a:pPr eaLnBrk="1" hangingPunct="1"/>
            <a:r>
              <a:rPr lang="en-US" altLang="en-US" dirty="0"/>
              <a:t>How to appropriately account for leveled salaries in CDER</a:t>
            </a:r>
          </a:p>
        </p:txBody>
      </p:sp>
      <p:cxnSp>
        <p:nvCxnSpPr>
          <p:cNvPr id="4" name="Straight Connector 3" title="Line"/>
          <p:cNvCxnSpPr/>
          <p:nvPr/>
        </p:nvCxnSpPr>
        <p:spPr>
          <a:xfrm>
            <a:off x="457200" y="11430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85210B5B-27C4-49D6-B5A7-4D0FED36C77C}" type="slidenum">
              <a:rPr lang="en-US" smtClean="0"/>
              <a:pPr>
                <a:defRPr/>
              </a:pPr>
              <a:t>19</a:t>
            </a:fld>
            <a:endParaRPr lang="en-US" dirty="0"/>
          </a:p>
        </p:txBody>
      </p:sp>
      <p:sp>
        <p:nvSpPr>
          <p:cNvPr id="2" name="Footer Placeholder 1"/>
          <p:cNvSpPr>
            <a:spLocks noGrp="1"/>
          </p:cNvSpPr>
          <p:nvPr>
            <p:ph type="ftr" sz="quarter" idx="11"/>
          </p:nvPr>
        </p:nvSpPr>
        <p:spPr>
          <a:xfrm>
            <a:off x="1524000" y="6356350"/>
            <a:ext cx="6553200" cy="365125"/>
          </a:xfrm>
        </p:spPr>
        <p:txBody>
          <a:bodyPr/>
          <a:lstStyle/>
          <a:p>
            <a:r>
              <a:rPr lang="en-US" dirty="0"/>
              <a:t>AEL WIOA Summer Institute: June 20 - 23, 2017</a:t>
            </a:r>
          </a:p>
        </p:txBody>
      </p:sp>
    </p:spTree>
    <p:extLst>
      <p:ext uri="{BB962C8B-B14F-4D97-AF65-F5344CB8AC3E}">
        <p14:creationId xmlns:p14="http://schemas.microsoft.com/office/powerpoint/2010/main" val="854635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7772400" cy="2743200"/>
          </a:xfrm>
        </p:spPr>
        <p:txBody>
          <a:bodyPr>
            <a:normAutofit/>
          </a:bodyPr>
          <a:lstStyle/>
          <a:p>
            <a:pPr>
              <a:defRPr/>
            </a:pPr>
            <a:r>
              <a:rPr lang="en-US" dirty="0"/>
              <a:t>Obligations</a:t>
            </a:r>
            <a:br>
              <a:rPr lang="en-US" dirty="0"/>
            </a:br>
            <a:r>
              <a:rPr lang="en-US" dirty="0"/>
              <a:t/>
            </a:r>
            <a:br>
              <a:rPr lang="en-US" dirty="0"/>
            </a:br>
            <a:endParaRPr lang="en-US" sz="2700" dirty="0"/>
          </a:p>
        </p:txBody>
      </p:sp>
      <p:sp>
        <p:nvSpPr>
          <p:cNvPr id="4" name="Slide Number Placeholder 3"/>
          <p:cNvSpPr>
            <a:spLocks noGrp="1"/>
          </p:cNvSpPr>
          <p:nvPr>
            <p:ph type="sldNum" sz="quarter" idx="12"/>
          </p:nvPr>
        </p:nvSpPr>
        <p:spPr/>
        <p:txBody>
          <a:bodyPr/>
          <a:lstStyle/>
          <a:p>
            <a:pPr>
              <a:defRPr/>
            </a:pPr>
            <a:fld id="{F5D9D00D-5FFC-4A62-8D19-7EBB3D747B9B}" type="slidenum">
              <a:rPr lang="en-US" smtClean="0"/>
              <a:pPr>
                <a:defRPr/>
              </a:pPr>
              <a:t>2</a:t>
            </a:fld>
            <a:endParaRPr lang="en-US" dirty="0"/>
          </a:p>
        </p:txBody>
      </p:sp>
      <p:cxnSp>
        <p:nvCxnSpPr>
          <p:cNvPr id="5" name="Straight Connector 4" title="Line"/>
          <p:cNvCxnSpPr/>
          <p:nvPr/>
        </p:nvCxnSpPr>
        <p:spPr>
          <a:xfrm>
            <a:off x="381000" y="38100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a:xfrm>
            <a:off x="1600200" y="6356350"/>
            <a:ext cx="6324600" cy="365125"/>
          </a:xfrm>
        </p:spPr>
        <p:txBody>
          <a:bodyPr/>
          <a:lstStyle/>
          <a:p>
            <a:r>
              <a:rPr lang="en-US"/>
              <a:t>AEL WIOA Summer Institute: June 20 - 23, 2017</a:t>
            </a:r>
            <a:endParaRPr lang="en-US" dirty="0"/>
          </a:p>
        </p:txBody>
      </p:sp>
    </p:spTree>
    <p:extLst>
      <p:ext uri="{BB962C8B-B14F-4D97-AF65-F5344CB8AC3E}">
        <p14:creationId xmlns:p14="http://schemas.microsoft.com/office/powerpoint/2010/main" val="1955232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274638"/>
            <a:ext cx="8229600" cy="868362"/>
          </a:xfrm>
        </p:spPr>
        <p:txBody>
          <a:bodyPr/>
          <a:lstStyle/>
          <a:p>
            <a:pPr algn="l" eaLnBrk="1" hangingPunct="1"/>
            <a:r>
              <a:rPr lang="en-US" altLang="en-US" b="1" dirty="0">
                <a:latin typeface="Aharoni" pitchFamily="2" charset="-79"/>
                <a:cs typeface="Aharoni" pitchFamily="2" charset="-79"/>
              </a:rPr>
              <a:t>Annual Leave for AEL Staff</a:t>
            </a:r>
            <a:endParaRPr lang="en-US" altLang="en-US" b="1" dirty="0">
              <a:solidFill>
                <a:srgbClr val="FF0000"/>
              </a:solidFill>
              <a:latin typeface="Aharoni" pitchFamily="2" charset="-79"/>
              <a:cs typeface="Aharoni" pitchFamily="2" charset="-79"/>
            </a:endParaRPr>
          </a:p>
        </p:txBody>
      </p:sp>
      <p:sp>
        <p:nvSpPr>
          <p:cNvPr id="32771" name="Content Placeholder 2"/>
          <p:cNvSpPr>
            <a:spLocks noGrp="1"/>
          </p:cNvSpPr>
          <p:nvPr>
            <p:ph idx="1"/>
          </p:nvPr>
        </p:nvSpPr>
        <p:spPr>
          <a:xfrm>
            <a:off x="457200" y="1447800"/>
            <a:ext cx="8229600" cy="4678363"/>
          </a:xfrm>
        </p:spPr>
        <p:txBody>
          <a:bodyPr/>
          <a:lstStyle/>
          <a:p>
            <a:pPr eaLnBrk="1" hangingPunct="1"/>
            <a:r>
              <a:rPr lang="en-US" altLang="en-US" dirty="0"/>
              <a:t>No obligation</a:t>
            </a:r>
          </a:p>
          <a:p>
            <a:pPr eaLnBrk="1" hangingPunct="1"/>
            <a:r>
              <a:rPr lang="en-US" altLang="en-US" dirty="0"/>
              <a:t>Unfunded Leave</a:t>
            </a:r>
          </a:p>
          <a:p>
            <a:pPr lvl="1" eaLnBrk="1" hangingPunct="1">
              <a:buFont typeface="Symbol" pitchFamily="18" charset="2"/>
              <a:buChar char=""/>
            </a:pPr>
            <a:r>
              <a:rPr lang="en-US" altLang="en-US" dirty="0"/>
              <a:t>If leave recorded/charged to program when leave is taken, report expenditure in month leave was taken</a:t>
            </a:r>
          </a:p>
          <a:p>
            <a:pPr eaLnBrk="1" hangingPunct="1"/>
            <a:r>
              <a:rPr lang="en-US" altLang="en-US" dirty="0"/>
              <a:t>Funded Leave</a:t>
            </a:r>
          </a:p>
          <a:p>
            <a:pPr lvl="1" eaLnBrk="1" hangingPunct="1">
              <a:buFont typeface="Symbol" pitchFamily="18" charset="2"/>
              <a:buChar char=""/>
            </a:pPr>
            <a:r>
              <a:rPr lang="en-US" altLang="en-US" dirty="0"/>
              <a:t>If cost for leave is recorded/charged to program when earned, report expenditure for month that leave was earned</a:t>
            </a:r>
          </a:p>
        </p:txBody>
      </p:sp>
      <p:cxnSp>
        <p:nvCxnSpPr>
          <p:cNvPr id="4" name="Straight Connector 3" title="Line"/>
          <p:cNvCxnSpPr/>
          <p:nvPr/>
        </p:nvCxnSpPr>
        <p:spPr>
          <a:xfrm>
            <a:off x="457200" y="11430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F835D0F9-5A09-4E5F-94EE-555DA45F31C0}" type="slidenum">
              <a:rPr lang="en-US" smtClean="0"/>
              <a:pPr>
                <a:defRPr/>
              </a:pPr>
              <a:t>20</a:t>
            </a:fld>
            <a:endParaRPr lang="en-US" dirty="0"/>
          </a:p>
        </p:txBody>
      </p:sp>
      <p:sp>
        <p:nvSpPr>
          <p:cNvPr id="2" name="Footer Placeholder 1"/>
          <p:cNvSpPr>
            <a:spLocks noGrp="1"/>
          </p:cNvSpPr>
          <p:nvPr>
            <p:ph type="ftr" sz="quarter" idx="11"/>
          </p:nvPr>
        </p:nvSpPr>
        <p:spPr>
          <a:xfrm>
            <a:off x="1371600" y="6356350"/>
            <a:ext cx="6705600" cy="365125"/>
          </a:xfrm>
        </p:spPr>
        <p:txBody>
          <a:bodyPr/>
          <a:lstStyle/>
          <a:p>
            <a:r>
              <a:rPr lang="en-US" dirty="0"/>
              <a:t>AEL WIOA Summer Institute: June 20 - 23, 2017</a:t>
            </a:r>
          </a:p>
        </p:txBody>
      </p:sp>
    </p:spTree>
    <p:extLst>
      <p:ext uri="{BB962C8B-B14F-4D97-AF65-F5344CB8AC3E}">
        <p14:creationId xmlns:p14="http://schemas.microsoft.com/office/powerpoint/2010/main" val="1382032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l" eaLnBrk="1" hangingPunct="1"/>
            <a:r>
              <a:rPr lang="en-US" altLang="en-US" b="1" dirty="0">
                <a:latin typeface="Aharoni" pitchFamily="2" charset="-79"/>
                <a:cs typeface="Aharoni" pitchFamily="2" charset="-79"/>
              </a:rPr>
              <a:t>AEL Employee Travel</a:t>
            </a:r>
            <a:endParaRPr lang="en-US" altLang="en-US" b="1" dirty="0">
              <a:solidFill>
                <a:srgbClr val="FF0000"/>
              </a:solidFill>
              <a:latin typeface="Aharoni" pitchFamily="2" charset="-79"/>
              <a:cs typeface="Aharoni" pitchFamily="2" charset="-79"/>
            </a:endParaRPr>
          </a:p>
        </p:txBody>
      </p:sp>
      <p:sp>
        <p:nvSpPr>
          <p:cNvPr id="33795" name="Content Placeholder 2"/>
          <p:cNvSpPr>
            <a:spLocks noGrp="1"/>
          </p:cNvSpPr>
          <p:nvPr>
            <p:ph idx="1"/>
          </p:nvPr>
        </p:nvSpPr>
        <p:spPr>
          <a:xfrm>
            <a:off x="457200" y="1752600"/>
            <a:ext cx="8229600" cy="4678363"/>
          </a:xfrm>
        </p:spPr>
        <p:txBody>
          <a:bodyPr/>
          <a:lstStyle/>
          <a:p>
            <a:pPr eaLnBrk="1" hangingPunct="1"/>
            <a:r>
              <a:rPr lang="en-US" altLang="en-US" dirty="0"/>
              <a:t>No obligation or expenditure unless:</a:t>
            </a:r>
          </a:p>
          <a:p>
            <a:pPr lvl="1" eaLnBrk="1" hangingPunct="1">
              <a:buFont typeface="Calibri" pitchFamily="34" charset="0"/>
              <a:buChar char="–"/>
            </a:pPr>
            <a:r>
              <a:rPr lang="en-US" altLang="en-US" dirty="0"/>
              <a:t>Travel actually performed; or</a:t>
            </a:r>
          </a:p>
          <a:p>
            <a:pPr lvl="1" eaLnBrk="1" hangingPunct="1">
              <a:buFont typeface="Calibri" pitchFamily="34" charset="0"/>
              <a:buChar char="–"/>
            </a:pPr>
            <a:r>
              <a:rPr lang="en-US" altLang="en-US" dirty="0"/>
              <a:t>Ticket was purchased</a:t>
            </a:r>
          </a:p>
          <a:p>
            <a:pPr eaLnBrk="1" hangingPunct="1"/>
            <a:endParaRPr lang="en-US" altLang="en-US" dirty="0"/>
          </a:p>
          <a:p>
            <a:pPr eaLnBrk="1" hangingPunct="1"/>
            <a:r>
              <a:rPr lang="en-US" altLang="en-US" dirty="0"/>
              <a:t>Issuance of travel authorization does not obligate or constitute an accrued expenditure of funds</a:t>
            </a:r>
          </a:p>
        </p:txBody>
      </p:sp>
      <p:cxnSp>
        <p:nvCxnSpPr>
          <p:cNvPr id="4" name="Straight Connector 3" title="Line"/>
          <p:cNvCxnSpPr/>
          <p:nvPr/>
        </p:nvCxnSpPr>
        <p:spPr>
          <a:xfrm>
            <a:off x="457200" y="14478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E7F3F254-E646-4FD5-B87C-8B9116EEF4AA}" type="slidenum">
              <a:rPr lang="en-US" smtClean="0"/>
              <a:pPr>
                <a:defRPr/>
              </a:pPr>
              <a:t>21</a:t>
            </a:fld>
            <a:endParaRPr lang="en-US" dirty="0"/>
          </a:p>
        </p:txBody>
      </p:sp>
      <p:sp>
        <p:nvSpPr>
          <p:cNvPr id="2" name="Footer Placeholder 1"/>
          <p:cNvSpPr>
            <a:spLocks noGrp="1"/>
          </p:cNvSpPr>
          <p:nvPr>
            <p:ph type="ftr" sz="quarter" idx="11"/>
          </p:nvPr>
        </p:nvSpPr>
        <p:spPr>
          <a:xfrm>
            <a:off x="1371600" y="6356350"/>
            <a:ext cx="6934200" cy="365125"/>
          </a:xfrm>
        </p:spPr>
        <p:txBody>
          <a:bodyPr/>
          <a:lstStyle/>
          <a:p>
            <a:r>
              <a:rPr lang="en-US" dirty="0"/>
              <a:t>AEL WIOA Summer Institute: June 20 - 23, 2017</a:t>
            </a:r>
          </a:p>
        </p:txBody>
      </p:sp>
    </p:spTree>
    <p:extLst>
      <p:ext uri="{BB962C8B-B14F-4D97-AF65-F5344CB8AC3E}">
        <p14:creationId xmlns:p14="http://schemas.microsoft.com/office/powerpoint/2010/main" val="3337492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274638"/>
            <a:ext cx="8229600" cy="944562"/>
          </a:xfrm>
        </p:spPr>
        <p:txBody>
          <a:bodyPr/>
          <a:lstStyle/>
          <a:p>
            <a:pPr algn="l" eaLnBrk="1" hangingPunct="1"/>
            <a:r>
              <a:rPr lang="en-US" altLang="en-US" b="1" dirty="0">
                <a:latin typeface="Aharoni" pitchFamily="2" charset="-79"/>
                <a:cs typeface="Aharoni" pitchFamily="2" charset="-79"/>
              </a:rPr>
              <a:t>Employee Travel</a:t>
            </a:r>
            <a:endParaRPr lang="en-US" altLang="en-US" b="1" dirty="0">
              <a:solidFill>
                <a:srgbClr val="FF0000"/>
              </a:solidFill>
              <a:latin typeface="Aharoni" pitchFamily="2" charset="-79"/>
              <a:cs typeface="Aharoni" pitchFamily="2" charset="-79"/>
            </a:endParaRPr>
          </a:p>
        </p:txBody>
      </p:sp>
      <p:sp>
        <p:nvSpPr>
          <p:cNvPr id="34819" name="Content Placeholder 2"/>
          <p:cNvSpPr>
            <a:spLocks noGrp="1"/>
          </p:cNvSpPr>
          <p:nvPr>
            <p:ph idx="1"/>
          </p:nvPr>
        </p:nvSpPr>
        <p:spPr>
          <a:xfrm>
            <a:off x="457200" y="1447800"/>
            <a:ext cx="8229600" cy="4983163"/>
          </a:xfrm>
        </p:spPr>
        <p:txBody>
          <a:bodyPr/>
          <a:lstStyle/>
          <a:p>
            <a:pPr eaLnBrk="1" hangingPunct="1"/>
            <a:r>
              <a:rPr lang="en-US" altLang="en-US" dirty="0"/>
              <a:t>If at the end of the month:</a:t>
            </a:r>
          </a:p>
          <a:p>
            <a:pPr lvl="1" eaLnBrk="1" hangingPunct="1">
              <a:buFont typeface="Calibri" pitchFamily="34" charset="0"/>
              <a:buChar char="–"/>
            </a:pPr>
            <a:r>
              <a:rPr lang="en-US" altLang="en-US" dirty="0"/>
              <a:t>Ticket was ordered, but not received – obligation</a:t>
            </a:r>
          </a:p>
          <a:p>
            <a:pPr lvl="1" eaLnBrk="1" hangingPunct="1">
              <a:buFont typeface="Calibri" pitchFamily="34" charset="0"/>
              <a:buChar char="–"/>
            </a:pPr>
            <a:r>
              <a:rPr lang="en-US" altLang="en-US" dirty="0"/>
              <a:t>Ticket ordered and received – expenditure</a:t>
            </a:r>
          </a:p>
          <a:p>
            <a:pPr lvl="1" eaLnBrk="1" hangingPunct="1">
              <a:buFont typeface="Calibri" pitchFamily="34" charset="0"/>
              <a:buChar char="–"/>
            </a:pPr>
            <a:r>
              <a:rPr lang="en-US" altLang="en-US" dirty="0"/>
              <a:t>Lodging for future travel booked – report nothing</a:t>
            </a:r>
          </a:p>
          <a:p>
            <a:pPr lvl="1" eaLnBrk="1" hangingPunct="1">
              <a:buFont typeface="Calibri" pitchFamily="34" charset="0"/>
              <a:buChar char="–"/>
            </a:pPr>
            <a:r>
              <a:rPr lang="en-US" altLang="en-US" dirty="0"/>
              <a:t>Employee received travel advance – expenditure</a:t>
            </a:r>
          </a:p>
          <a:p>
            <a:pPr lvl="1" eaLnBrk="1" hangingPunct="1">
              <a:buFont typeface="Calibri" pitchFamily="34" charset="0"/>
              <a:buChar char="–"/>
            </a:pPr>
            <a:r>
              <a:rPr lang="en-US" altLang="en-US" dirty="0"/>
              <a:t>Travel occurred but employee has not submitted expense report – expenditure (if measurable and reliable estimate available)</a:t>
            </a:r>
          </a:p>
          <a:p>
            <a:pPr lvl="1" eaLnBrk="1" hangingPunct="1">
              <a:buFont typeface="Calibri" pitchFamily="34" charset="0"/>
              <a:buChar char="–"/>
            </a:pPr>
            <a:r>
              <a:rPr lang="en-US" altLang="en-US" dirty="0"/>
              <a:t>Employee submitted expense report for travel –expenditure (if not previously accrued)</a:t>
            </a:r>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E40A466D-6ACA-4632-8FCB-AE68C16E093E}" type="slidenum">
              <a:rPr lang="en-US" smtClean="0"/>
              <a:pPr>
                <a:defRPr/>
              </a:pPr>
              <a:t>22</a:t>
            </a:fld>
            <a:endParaRPr lang="en-US" dirty="0"/>
          </a:p>
        </p:txBody>
      </p:sp>
      <p:sp>
        <p:nvSpPr>
          <p:cNvPr id="2" name="Footer Placeholder 1"/>
          <p:cNvSpPr>
            <a:spLocks noGrp="1"/>
          </p:cNvSpPr>
          <p:nvPr>
            <p:ph type="ftr" sz="quarter" idx="11"/>
          </p:nvPr>
        </p:nvSpPr>
        <p:spPr>
          <a:xfrm>
            <a:off x="1219200" y="6356350"/>
            <a:ext cx="7010400" cy="365125"/>
          </a:xfrm>
        </p:spPr>
        <p:txBody>
          <a:bodyPr/>
          <a:lstStyle/>
          <a:p>
            <a:r>
              <a:rPr lang="en-US" dirty="0"/>
              <a:t>AEL WIOA Summer Institute: June 20 - 23, 2017</a:t>
            </a:r>
          </a:p>
        </p:txBody>
      </p:sp>
    </p:spTree>
    <p:extLst>
      <p:ext uri="{BB962C8B-B14F-4D97-AF65-F5344CB8AC3E}">
        <p14:creationId xmlns:p14="http://schemas.microsoft.com/office/powerpoint/2010/main" val="929769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algn="l" eaLnBrk="1" hangingPunct="1"/>
            <a:r>
              <a:rPr lang="en-US" altLang="en-US" b="1">
                <a:latin typeface="Aharoni" pitchFamily="2" charset="-79"/>
                <a:cs typeface="Aharoni" pitchFamily="2" charset="-79"/>
              </a:rPr>
              <a:t>Key Points</a:t>
            </a:r>
          </a:p>
        </p:txBody>
      </p:sp>
      <p:sp>
        <p:nvSpPr>
          <p:cNvPr id="29699" name="Content Placeholder 2"/>
          <p:cNvSpPr>
            <a:spLocks noGrp="1"/>
          </p:cNvSpPr>
          <p:nvPr>
            <p:ph idx="1"/>
          </p:nvPr>
        </p:nvSpPr>
        <p:spPr>
          <a:xfrm>
            <a:off x="457200" y="1600200"/>
            <a:ext cx="8229600" cy="4800600"/>
          </a:xfrm>
        </p:spPr>
        <p:txBody>
          <a:bodyPr>
            <a:normAutofit lnSpcReduction="10000"/>
          </a:bodyPr>
          <a:lstStyle/>
          <a:p>
            <a:pPr eaLnBrk="1" hangingPunct="1">
              <a:buFont typeface="Arial" pitchFamily="34" charset="0"/>
              <a:buChar char="•"/>
              <a:defRPr/>
            </a:pPr>
            <a:r>
              <a:rPr lang="en-US" dirty="0"/>
              <a:t>Report obligations and expenditures in the Cash Draw and Expenditure Reporting system</a:t>
            </a:r>
          </a:p>
          <a:p>
            <a:pPr eaLnBrk="1" hangingPunct="1">
              <a:buFont typeface="Arial" pitchFamily="34" charset="0"/>
              <a:buChar char="•"/>
              <a:defRPr/>
            </a:pPr>
            <a:r>
              <a:rPr lang="en-US" dirty="0"/>
              <a:t>Three report types:</a:t>
            </a:r>
          </a:p>
          <a:p>
            <a:pPr lvl="1" eaLnBrk="1" hangingPunct="1">
              <a:buFont typeface="Symbol" pitchFamily="18" charset="2"/>
              <a:buChar char=""/>
              <a:defRPr/>
            </a:pPr>
            <a:r>
              <a:rPr lang="en-US" dirty="0"/>
              <a:t>Monthly</a:t>
            </a:r>
          </a:p>
          <a:p>
            <a:pPr lvl="1" eaLnBrk="1" hangingPunct="1">
              <a:buFont typeface="Symbol" pitchFamily="18" charset="2"/>
              <a:buChar char=""/>
              <a:defRPr/>
            </a:pPr>
            <a:r>
              <a:rPr lang="en-US" dirty="0"/>
              <a:t>Final</a:t>
            </a:r>
          </a:p>
          <a:p>
            <a:pPr lvl="1" eaLnBrk="1" hangingPunct="1">
              <a:buFont typeface="Symbol" pitchFamily="18" charset="2"/>
              <a:buChar char=""/>
              <a:defRPr/>
            </a:pPr>
            <a:r>
              <a:rPr lang="en-US" dirty="0"/>
              <a:t>Revised Final</a:t>
            </a:r>
          </a:p>
          <a:p>
            <a:pPr eaLnBrk="1" hangingPunct="1">
              <a:buFont typeface="Arial" pitchFamily="34" charset="0"/>
              <a:buChar char="•"/>
              <a:defRPr/>
            </a:pPr>
            <a:r>
              <a:rPr lang="en-US" dirty="0"/>
              <a:t>Designated due dates by report type</a:t>
            </a:r>
          </a:p>
          <a:p>
            <a:pPr eaLnBrk="1" hangingPunct="1">
              <a:buFont typeface="Arial" pitchFamily="34" charset="0"/>
              <a:buChar char="•"/>
              <a:defRPr/>
            </a:pPr>
            <a:r>
              <a:rPr lang="en-US" dirty="0"/>
              <a:t>Cash access can be temporarily turned off if any report is five days past due</a:t>
            </a:r>
          </a:p>
          <a:p>
            <a:pPr marL="0" indent="0" eaLnBrk="1" hangingPunct="1">
              <a:buFont typeface="Arial" charset="0"/>
              <a:buNone/>
              <a:defRPr/>
            </a:pPr>
            <a:endParaRPr lang="en-US" dirty="0"/>
          </a:p>
        </p:txBody>
      </p:sp>
      <p:cxnSp>
        <p:nvCxnSpPr>
          <p:cNvPr id="4" name="Straight Connector 3" title="Line"/>
          <p:cNvCxnSpPr/>
          <p:nvPr/>
        </p:nvCxnSpPr>
        <p:spPr>
          <a:xfrm>
            <a:off x="457200" y="14478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E7533111-F790-4690-B7E8-46884D983ED1}" type="slidenum">
              <a:rPr lang="en-US" smtClean="0"/>
              <a:pPr>
                <a:defRPr/>
              </a:pPr>
              <a:t>23</a:t>
            </a:fld>
            <a:endParaRPr lang="en-US" dirty="0"/>
          </a:p>
        </p:txBody>
      </p:sp>
      <p:sp>
        <p:nvSpPr>
          <p:cNvPr id="2" name="Footer Placeholder 1"/>
          <p:cNvSpPr>
            <a:spLocks noGrp="1"/>
          </p:cNvSpPr>
          <p:nvPr>
            <p:ph type="ftr" sz="quarter" idx="11"/>
          </p:nvPr>
        </p:nvSpPr>
        <p:spPr>
          <a:xfrm>
            <a:off x="1295400" y="6356350"/>
            <a:ext cx="6858000" cy="365125"/>
          </a:xfrm>
        </p:spPr>
        <p:txBody>
          <a:bodyPr/>
          <a:lstStyle/>
          <a:p>
            <a:r>
              <a:rPr lang="en-US" dirty="0"/>
              <a:t>AEL WIOA Summer Institute: June 20 - 23, 2017</a:t>
            </a:r>
          </a:p>
        </p:txBody>
      </p:sp>
    </p:spTree>
    <p:extLst>
      <p:ext uri="{BB962C8B-B14F-4D97-AF65-F5344CB8AC3E}">
        <p14:creationId xmlns:p14="http://schemas.microsoft.com/office/powerpoint/2010/main" val="4187580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rmAutofit/>
          </a:bodyPr>
          <a:lstStyle/>
          <a:p>
            <a:pPr algn="l" eaLnBrk="1" hangingPunct="1"/>
            <a:r>
              <a:rPr lang="en-US" altLang="en-US" b="1" dirty="0">
                <a:latin typeface="Aharoni" pitchFamily="2" charset="-79"/>
                <a:cs typeface="Aharoni" pitchFamily="2" charset="-79"/>
              </a:rPr>
              <a:t>Monthly Expenditure Report</a:t>
            </a:r>
          </a:p>
        </p:txBody>
      </p:sp>
      <p:sp>
        <p:nvSpPr>
          <p:cNvPr id="29699" name="Content Placeholder 2"/>
          <p:cNvSpPr>
            <a:spLocks noGrp="1"/>
          </p:cNvSpPr>
          <p:nvPr>
            <p:ph idx="1"/>
          </p:nvPr>
        </p:nvSpPr>
        <p:spPr>
          <a:xfrm>
            <a:off x="457200" y="1600200"/>
            <a:ext cx="8229600" cy="4800600"/>
          </a:xfrm>
        </p:spPr>
        <p:txBody>
          <a:bodyPr>
            <a:normAutofit/>
          </a:bodyPr>
          <a:lstStyle/>
          <a:p>
            <a:pPr marL="0" indent="0">
              <a:buNone/>
              <a:defRPr/>
            </a:pPr>
            <a:r>
              <a:rPr lang="en-US" dirty="0"/>
              <a:t>TWC Rules </a:t>
            </a:r>
            <a:r>
              <a:rPr lang="en-US" dirty="0">
                <a:latin typeface="Calibri"/>
              </a:rPr>
              <a:t>§800.52: Definitions</a:t>
            </a:r>
            <a:endParaRPr lang="en-US" dirty="0"/>
          </a:p>
          <a:p>
            <a:pPr marL="0" indent="0">
              <a:buNone/>
              <a:defRPr/>
            </a:pPr>
            <a:r>
              <a:rPr lang="en-US" dirty="0"/>
              <a:t>Monthly expenditure report--A written or electronically submitted report by a Board or an AEL grant recipient that contains information regarding services for each category of funding allocated by the Commission, and in which the Board or an AEL grant recipient lists expenditures and obligations by category of funding. </a:t>
            </a:r>
          </a:p>
        </p:txBody>
      </p:sp>
      <p:cxnSp>
        <p:nvCxnSpPr>
          <p:cNvPr id="4" name="Straight Connector 3" title="Line"/>
          <p:cNvCxnSpPr/>
          <p:nvPr/>
        </p:nvCxnSpPr>
        <p:spPr>
          <a:xfrm>
            <a:off x="457200" y="14478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E7533111-F790-4690-B7E8-46884D983ED1}" type="slidenum">
              <a:rPr lang="en-US" smtClean="0"/>
              <a:pPr>
                <a:defRPr/>
              </a:pPr>
              <a:t>24</a:t>
            </a:fld>
            <a:endParaRPr lang="en-US" dirty="0"/>
          </a:p>
        </p:txBody>
      </p:sp>
      <p:sp>
        <p:nvSpPr>
          <p:cNvPr id="2" name="Footer Placeholder 1"/>
          <p:cNvSpPr>
            <a:spLocks noGrp="1"/>
          </p:cNvSpPr>
          <p:nvPr>
            <p:ph type="ftr" sz="quarter" idx="11"/>
          </p:nvPr>
        </p:nvSpPr>
        <p:spPr>
          <a:xfrm>
            <a:off x="1143000" y="6356350"/>
            <a:ext cx="7010400" cy="365125"/>
          </a:xfrm>
        </p:spPr>
        <p:txBody>
          <a:bodyPr/>
          <a:lstStyle/>
          <a:p>
            <a:r>
              <a:rPr lang="en-US" dirty="0"/>
              <a:t>AEL WIOA Summer Institute: June 20 - 23, 2017</a:t>
            </a:r>
          </a:p>
        </p:txBody>
      </p:sp>
    </p:spTree>
    <p:extLst>
      <p:ext uri="{BB962C8B-B14F-4D97-AF65-F5344CB8AC3E}">
        <p14:creationId xmlns:p14="http://schemas.microsoft.com/office/powerpoint/2010/main" val="1388604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algn="l" eaLnBrk="1" hangingPunct="1"/>
            <a:r>
              <a:rPr lang="en-US" altLang="en-US" b="1">
                <a:latin typeface="Aharoni" pitchFamily="2" charset="-79"/>
                <a:cs typeface="Aharoni" pitchFamily="2" charset="-79"/>
              </a:rPr>
              <a:t>Monthly Expenditure Report</a:t>
            </a:r>
            <a:endParaRPr lang="en-US" altLang="en-US" b="1">
              <a:solidFill>
                <a:srgbClr val="FF0000"/>
              </a:solidFill>
              <a:latin typeface="Aharoni" pitchFamily="2" charset="-79"/>
              <a:cs typeface="Aharoni" pitchFamily="2" charset="-79"/>
            </a:endParaRPr>
          </a:p>
        </p:txBody>
      </p:sp>
      <p:sp>
        <p:nvSpPr>
          <p:cNvPr id="29699" name="Content Placeholder 2"/>
          <p:cNvSpPr>
            <a:spLocks noGrp="1"/>
          </p:cNvSpPr>
          <p:nvPr>
            <p:ph idx="1"/>
          </p:nvPr>
        </p:nvSpPr>
        <p:spPr>
          <a:xfrm>
            <a:off x="457200" y="1752600"/>
            <a:ext cx="8229600" cy="4678363"/>
          </a:xfrm>
        </p:spPr>
        <p:txBody>
          <a:bodyPr/>
          <a:lstStyle/>
          <a:p>
            <a:pPr eaLnBrk="1" hangingPunct="1">
              <a:defRPr/>
            </a:pPr>
            <a:r>
              <a:rPr lang="en-US" dirty="0"/>
              <a:t>Report obligations (if applicable) and expenditures</a:t>
            </a:r>
          </a:p>
          <a:p>
            <a:pPr lvl="1" eaLnBrk="1" hangingPunct="1">
              <a:defRPr/>
            </a:pPr>
            <a:r>
              <a:rPr lang="en-US" dirty="0"/>
              <a:t>Also include any adjustments for errors or omissions on a previous report</a:t>
            </a:r>
          </a:p>
          <a:p>
            <a:pPr eaLnBrk="1" hangingPunct="1">
              <a:defRPr/>
            </a:pPr>
            <a:r>
              <a:rPr lang="en-US" dirty="0"/>
              <a:t>Enter $0.00 if no activity during month.</a:t>
            </a:r>
          </a:p>
          <a:p>
            <a:pPr eaLnBrk="1" hangingPunct="1">
              <a:defRPr/>
            </a:pPr>
            <a:r>
              <a:rPr lang="en-US" dirty="0"/>
              <a:t>Due on 20</a:t>
            </a:r>
            <a:r>
              <a:rPr lang="en-US" baseline="30000" dirty="0"/>
              <a:t>th</a:t>
            </a:r>
            <a:r>
              <a:rPr lang="en-US" dirty="0"/>
              <a:t> calendar day by 11:59 p.m.</a:t>
            </a:r>
          </a:p>
          <a:p>
            <a:pPr marL="457200" lvl="1" indent="0" eaLnBrk="1" hangingPunct="1">
              <a:buFont typeface="Arial" charset="0"/>
              <a:buNone/>
              <a:defRPr/>
            </a:pPr>
            <a:endParaRPr lang="en-US" dirty="0"/>
          </a:p>
        </p:txBody>
      </p:sp>
      <p:cxnSp>
        <p:nvCxnSpPr>
          <p:cNvPr id="4" name="Straight Connector 3" title="Line"/>
          <p:cNvCxnSpPr/>
          <p:nvPr/>
        </p:nvCxnSpPr>
        <p:spPr>
          <a:xfrm>
            <a:off x="457200" y="14478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31B4F8E3-FF67-4B8E-90C9-E03BA624B9E9}" type="slidenum">
              <a:rPr lang="en-US" smtClean="0"/>
              <a:pPr>
                <a:defRPr/>
              </a:pPr>
              <a:t>25</a:t>
            </a:fld>
            <a:endParaRPr lang="en-US" dirty="0"/>
          </a:p>
        </p:txBody>
      </p:sp>
      <p:sp>
        <p:nvSpPr>
          <p:cNvPr id="2" name="Footer Placeholder 1"/>
          <p:cNvSpPr>
            <a:spLocks noGrp="1"/>
          </p:cNvSpPr>
          <p:nvPr>
            <p:ph type="ftr" sz="quarter" idx="11"/>
          </p:nvPr>
        </p:nvSpPr>
        <p:spPr>
          <a:xfrm>
            <a:off x="2743200" y="6356350"/>
            <a:ext cx="3276600" cy="365125"/>
          </a:xfrm>
        </p:spPr>
        <p:txBody>
          <a:bodyPr/>
          <a:lstStyle/>
          <a:p>
            <a:r>
              <a:rPr lang="en-US" dirty="0"/>
              <a:t>AEL WIOA Summer Institute: June 20 - 23, 2017</a:t>
            </a:r>
          </a:p>
        </p:txBody>
      </p:sp>
    </p:spTree>
    <p:extLst>
      <p:ext uri="{BB962C8B-B14F-4D97-AF65-F5344CB8AC3E}">
        <p14:creationId xmlns:p14="http://schemas.microsoft.com/office/powerpoint/2010/main" val="24030883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algn="l" eaLnBrk="1" hangingPunct="1"/>
            <a:r>
              <a:rPr lang="en-US" altLang="en-US" b="1">
                <a:latin typeface="Aharoni" pitchFamily="2" charset="-79"/>
                <a:cs typeface="Aharoni" pitchFamily="2" charset="-79"/>
              </a:rPr>
              <a:t>Final Expenditure Report</a:t>
            </a:r>
            <a:endParaRPr lang="en-US" altLang="en-US" b="1">
              <a:solidFill>
                <a:srgbClr val="FF0000"/>
              </a:solidFill>
              <a:latin typeface="Aharoni" pitchFamily="2" charset="-79"/>
              <a:cs typeface="Aharoni" pitchFamily="2" charset="-79"/>
            </a:endParaRPr>
          </a:p>
        </p:txBody>
      </p:sp>
      <p:sp>
        <p:nvSpPr>
          <p:cNvPr id="29699" name="Content Placeholder 2"/>
          <p:cNvSpPr>
            <a:spLocks noGrp="1"/>
          </p:cNvSpPr>
          <p:nvPr>
            <p:ph idx="1"/>
          </p:nvPr>
        </p:nvSpPr>
        <p:spPr>
          <a:xfrm>
            <a:off x="457200" y="1752600"/>
            <a:ext cx="8229600" cy="4678363"/>
          </a:xfrm>
        </p:spPr>
        <p:txBody>
          <a:bodyPr/>
          <a:lstStyle/>
          <a:p>
            <a:pPr eaLnBrk="1" hangingPunct="1">
              <a:defRPr/>
            </a:pPr>
            <a:r>
              <a:rPr lang="en-US" dirty="0"/>
              <a:t>Same as monthly report with exception of the following:</a:t>
            </a:r>
          </a:p>
          <a:p>
            <a:pPr lvl="1" eaLnBrk="1" hangingPunct="1">
              <a:defRPr/>
            </a:pPr>
            <a:r>
              <a:rPr lang="en-US" dirty="0"/>
              <a:t>Cannot be certified if a cash draw transaction is pending</a:t>
            </a:r>
          </a:p>
          <a:p>
            <a:pPr lvl="2" eaLnBrk="1" hangingPunct="1">
              <a:defRPr/>
            </a:pPr>
            <a:r>
              <a:rPr lang="en-US" dirty="0"/>
              <a:t>Due to/Due from the Agency must be $0.00.</a:t>
            </a:r>
          </a:p>
          <a:p>
            <a:pPr lvl="1" eaLnBrk="1" hangingPunct="1">
              <a:defRPr/>
            </a:pPr>
            <a:r>
              <a:rPr lang="en-US" dirty="0"/>
              <a:t>Change report submission from a monthly report to a final report</a:t>
            </a:r>
          </a:p>
          <a:p>
            <a:pPr lvl="1" eaLnBrk="1" hangingPunct="1">
              <a:defRPr/>
            </a:pPr>
            <a:r>
              <a:rPr lang="en-US" dirty="0"/>
              <a:t>Due by 11:59 p.m. on the 60</a:t>
            </a:r>
            <a:r>
              <a:rPr lang="en-US" baseline="30000" dirty="0"/>
              <a:t>th</a:t>
            </a:r>
            <a:r>
              <a:rPr lang="en-US" dirty="0"/>
              <a:t> calendar day following the end of the contract</a:t>
            </a:r>
          </a:p>
          <a:p>
            <a:pPr marL="457200" lvl="1" indent="0" eaLnBrk="1" hangingPunct="1">
              <a:buFont typeface="Arial" charset="0"/>
              <a:buNone/>
              <a:defRPr/>
            </a:pPr>
            <a:endParaRPr lang="en-US" dirty="0"/>
          </a:p>
          <a:p>
            <a:pPr marL="457200" lvl="1" indent="0" eaLnBrk="1" hangingPunct="1">
              <a:buFont typeface="Arial" charset="0"/>
              <a:buNone/>
              <a:defRPr/>
            </a:pPr>
            <a:endParaRPr lang="en-US" dirty="0"/>
          </a:p>
        </p:txBody>
      </p:sp>
      <p:cxnSp>
        <p:nvCxnSpPr>
          <p:cNvPr id="4" name="Straight Connector 3" title="Line"/>
          <p:cNvCxnSpPr/>
          <p:nvPr/>
        </p:nvCxnSpPr>
        <p:spPr>
          <a:xfrm>
            <a:off x="457200" y="14478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3BBF1A7F-E976-4249-9F69-E733FCBB69B4}" type="slidenum">
              <a:rPr lang="en-US" smtClean="0"/>
              <a:pPr>
                <a:defRPr/>
              </a:pPr>
              <a:t>26</a:t>
            </a:fld>
            <a:endParaRPr lang="en-US" dirty="0"/>
          </a:p>
        </p:txBody>
      </p:sp>
      <p:sp>
        <p:nvSpPr>
          <p:cNvPr id="2" name="Footer Placeholder 1"/>
          <p:cNvSpPr>
            <a:spLocks noGrp="1"/>
          </p:cNvSpPr>
          <p:nvPr>
            <p:ph type="ftr" sz="quarter" idx="11"/>
          </p:nvPr>
        </p:nvSpPr>
        <p:spPr>
          <a:xfrm>
            <a:off x="1447800" y="6356350"/>
            <a:ext cx="6400800" cy="365125"/>
          </a:xfrm>
        </p:spPr>
        <p:txBody>
          <a:bodyPr/>
          <a:lstStyle/>
          <a:p>
            <a:r>
              <a:rPr lang="en-US" dirty="0"/>
              <a:t>AEL WIOA Summer Institute: June 20 - 23, 2017</a:t>
            </a:r>
          </a:p>
        </p:txBody>
      </p:sp>
    </p:spTree>
    <p:extLst>
      <p:ext uri="{BB962C8B-B14F-4D97-AF65-F5344CB8AC3E}">
        <p14:creationId xmlns:p14="http://schemas.microsoft.com/office/powerpoint/2010/main" val="4017905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57200" y="76200"/>
            <a:ext cx="8229600" cy="1143000"/>
          </a:xfrm>
        </p:spPr>
        <p:txBody>
          <a:bodyPr/>
          <a:lstStyle/>
          <a:p>
            <a:pPr algn="l" eaLnBrk="1" hangingPunct="1"/>
            <a:r>
              <a:rPr lang="en-US" altLang="en-US" b="1">
                <a:latin typeface="Aharoni" pitchFamily="2" charset="-79"/>
                <a:cs typeface="Aharoni" pitchFamily="2" charset="-79"/>
              </a:rPr>
              <a:t>Cash Draw Cutoff</a:t>
            </a:r>
            <a:endParaRPr lang="en-US" altLang="en-US" b="1">
              <a:solidFill>
                <a:srgbClr val="FF0000"/>
              </a:solidFill>
              <a:latin typeface="Aharoni" pitchFamily="2" charset="-79"/>
              <a:cs typeface="Aharoni" pitchFamily="2" charset="-79"/>
            </a:endParaRPr>
          </a:p>
        </p:txBody>
      </p:sp>
      <p:sp>
        <p:nvSpPr>
          <p:cNvPr id="29699" name="Content Placeholder 2"/>
          <p:cNvSpPr>
            <a:spLocks noGrp="1"/>
          </p:cNvSpPr>
          <p:nvPr>
            <p:ph idx="1"/>
          </p:nvPr>
        </p:nvSpPr>
        <p:spPr>
          <a:xfrm>
            <a:off x="457200" y="1143000"/>
            <a:ext cx="8229600" cy="5257800"/>
          </a:xfrm>
        </p:spPr>
        <p:txBody>
          <a:bodyPr/>
          <a:lstStyle/>
          <a:p>
            <a:pPr eaLnBrk="1" hangingPunct="1">
              <a:defRPr/>
            </a:pPr>
            <a:r>
              <a:rPr lang="en-US" dirty="0"/>
              <a:t>Cash draw access turned off at 12 a.m. on the 5</a:t>
            </a:r>
            <a:r>
              <a:rPr lang="en-US" baseline="30000" dirty="0"/>
              <a:t>th</a:t>
            </a:r>
            <a:r>
              <a:rPr lang="en-US" dirty="0"/>
              <a:t> calendar day that a report is past due</a:t>
            </a:r>
          </a:p>
          <a:p>
            <a:pPr lvl="1" eaLnBrk="1" hangingPunct="1">
              <a:defRPr/>
            </a:pPr>
            <a:r>
              <a:rPr lang="en-US" dirty="0"/>
              <a:t>Affects all active grant award contracts (not just the one with the late report)</a:t>
            </a:r>
          </a:p>
          <a:p>
            <a:pPr marL="0" indent="0" eaLnBrk="1" hangingPunct="1">
              <a:buFont typeface="Arial" charset="0"/>
              <a:buNone/>
              <a:defRPr/>
            </a:pPr>
            <a:endParaRPr lang="en-US" dirty="0"/>
          </a:p>
          <a:p>
            <a:pPr eaLnBrk="1" hangingPunct="1">
              <a:defRPr/>
            </a:pPr>
            <a:r>
              <a:rPr lang="en-US" dirty="0"/>
              <a:t>No notice when cash access is restored</a:t>
            </a:r>
          </a:p>
          <a:p>
            <a:pPr lvl="1" eaLnBrk="1" hangingPunct="1">
              <a:defRPr/>
            </a:pPr>
            <a:r>
              <a:rPr lang="en-US" dirty="0"/>
              <a:t>Can e-mail </a:t>
            </a:r>
            <a:r>
              <a:rPr lang="en-US" dirty="0">
                <a:hlinkClick r:id="rId3"/>
              </a:rPr>
              <a:t>cashdraw.ta@twc.state.tx.us</a:t>
            </a:r>
            <a:r>
              <a:rPr lang="en-US" dirty="0"/>
              <a:t> to verify cash draw access</a:t>
            </a:r>
          </a:p>
          <a:p>
            <a:pPr marL="0" indent="0" eaLnBrk="1" hangingPunct="1">
              <a:buFont typeface="Arial" charset="0"/>
              <a:buNone/>
              <a:defRPr/>
            </a:pPr>
            <a:endParaRPr lang="en-US" dirty="0"/>
          </a:p>
          <a:p>
            <a:pPr marL="457200" lvl="1" indent="0" eaLnBrk="1" hangingPunct="1">
              <a:buFont typeface="Arial" charset="0"/>
              <a:buNone/>
              <a:defRPr/>
            </a:pPr>
            <a:endParaRPr lang="en-US" dirty="0"/>
          </a:p>
        </p:txBody>
      </p:sp>
      <p:cxnSp>
        <p:nvCxnSpPr>
          <p:cNvPr id="4" name="Straight Connector 3" title="Line"/>
          <p:cNvCxnSpPr/>
          <p:nvPr/>
        </p:nvCxnSpPr>
        <p:spPr>
          <a:xfrm>
            <a:off x="457200" y="9144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37B06935-4CF9-4BCA-888E-5A39DE5BA79A}" type="slidenum">
              <a:rPr lang="en-US" smtClean="0"/>
              <a:pPr>
                <a:defRPr/>
              </a:pPr>
              <a:t>27</a:t>
            </a:fld>
            <a:endParaRPr lang="en-US" dirty="0"/>
          </a:p>
        </p:txBody>
      </p:sp>
      <p:sp>
        <p:nvSpPr>
          <p:cNvPr id="2" name="Footer Placeholder 1"/>
          <p:cNvSpPr>
            <a:spLocks noGrp="1"/>
          </p:cNvSpPr>
          <p:nvPr>
            <p:ph type="ftr" sz="quarter" idx="11"/>
          </p:nvPr>
        </p:nvSpPr>
        <p:spPr>
          <a:xfrm>
            <a:off x="1219200" y="6356350"/>
            <a:ext cx="7086600" cy="365125"/>
          </a:xfrm>
        </p:spPr>
        <p:txBody>
          <a:bodyPr/>
          <a:lstStyle/>
          <a:p>
            <a:r>
              <a:rPr lang="en-US" dirty="0"/>
              <a:t>AEL WIOA Summer Institute: June 20 - 23, 2017</a:t>
            </a:r>
          </a:p>
        </p:txBody>
      </p:sp>
    </p:spTree>
    <p:extLst>
      <p:ext uri="{BB962C8B-B14F-4D97-AF65-F5344CB8AC3E}">
        <p14:creationId xmlns:p14="http://schemas.microsoft.com/office/powerpoint/2010/main" val="3437832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algn="l" eaLnBrk="1" hangingPunct="1"/>
            <a:r>
              <a:rPr lang="en-US" altLang="en-US" b="1" dirty="0">
                <a:latin typeface="Aharoni" pitchFamily="2" charset="-79"/>
                <a:cs typeface="Aharoni" pitchFamily="2" charset="-79"/>
              </a:rPr>
              <a:t>Anything We Missed…. </a:t>
            </a:r>
            <a:endParaRPr lang="en-US" altLang="en-US" b="1" dirty="0">
              <a:solidFill>
                <a:srgbClr val="FF0000"/>
              </a:solidFill>
              <a:latin typeface="Aharoni" pitchFamily="2" charset="-79"/>
              <a:cs typeface="Aharoni" pitchFamily="2" charset="-79"/>
            </a:endParaRPr>
          </a:p>
        </p:txBody>
      </p:sp>
      <p:sp>
        <p:nvSpPr>
          <p:cNvPr id="35843" name="Content Placeholder 2"/>
          <p:cNvSpPr>
            <a:spLocks noGrp="1"/>
          </p:cNvSpPr>
          <p:nvPr>
            <p:ph idx="1"/>
          </p:nvPr>
        </p:nvSpPr>
        <p:spPr>
          <a:xfrm>
            <a:off x="457200" y="1600200"/>
            <a:ext cx="8382000" cy="4525963"/>
          </a:xfrm>
        </p:spPr>
        <p:txBody>
          <a:bodyPr>
            <a:normAutofit fontScale="92500" lnSpcReduction="10000"/>
          </a:bodyPr>
          <a:lstStyle/>
          <a:p>
            <a:pPr marL="0" indent="0" eaLnBrk="1" hangingPunct="1">
              <a:buNone/>
            </a:pPr>
            <a:r>
              <a:rPr lang="en-US" altLang="en-US" dirty="0"/>
              <a:t>If you aren’t sure about something, please consult with your TWC Contract Manager or Program Specialist and let us help you find the answer. </a:t>
            </a:r>
          </a:p>
          <a:p>
            <a:pPr marL="0" indent="0" eaLnBrk="1" hangingPunct="1">
              <a:buNone/>
            </a:pPr>
            <a:r>
              <a:rPr lang="en-US" altLang="en-US" dirty="0"/>
              <a:t>The TWC Rules that govern financial reporting and related items can be found here:</a:t>
            </a:r>
          </a:p>
          <a:p>
            <a:pPr marL="0" indent="0">
              <a:buNone/>
            </a:pPr>
            <a:r>
              <a:rPr lang="en-US" altLang="en-US" dirty="0">
                <a:hlinkClick r:id="rId3"/>
              </a:rPr>
              <a:t>http://www.twc.state.tx.us/agency/texas-workforce-commission-rules</a:t>
            </a:r>
            <a:endParaRPr lang="en-US" altLang="en-US" dirty="0"/>
          </a:p>
          <a:p>
            <a:pPr marL="0" indent="0">
              <a:buNone/>
            </a:pPr>
            <a:endParaRPr lang="en-US" altLang="en-US" dirty="0"/>
          </a:p>
          <a:p>
            <a:pPr marL="0" indent="0" algn="ctr" eaLnBrk="1" hangingPunct="1">
              <a:buNone/>
            </a:pPr>
            <a:r>
              <a:rPr lang="en-US" altLang="en-US" dirty="0"/>
              <a:t>Thank  you!</a:t>
            </a:r>
          </a:p>
          <a:p>
            <a:pPr marL="457200" lvl="1" indent="0" eaLnBrk="1" hangingPunct="1">
              <a:buFont typeface="Arial" charset="0"/>
              <a:buNone/>
            </a:pPr>
            <a:endParaRPr lang="en-US" altLang="en-US"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D4C54586-8F4B-44B7-935B-D8D35392D155}" type="slidenum">
              <a:rPr lang="en-US" smtClean="0"/>
              <a:pPr>
                <a:defRPr/>
              </a:pPr>
              <a:t>28</a:t>
            </a:fld>
            <a:endParaRPr lang="en-US" dirty="0"/>
          </a:p>
        </p:txBody>
      </p:sp>
      <p:sp>
        <p:nvSpPr>
          <p:cNvPr id="2" name="Footer Placeholder 1"/>
          <p:cNvSpPr>
            <a:spLocks noGrp="1"/>
          </p:cNvSpPr>
          <p:nvPr>
            <p:ph type="ftr" sz="quarter" idx="11"/>
          </p:nvPr>
        </p:nvSpPr>
        <p:spPr>
          <a:xfrm>
            <a:off x="1524000" y="6356350"/>
            <a:ext cx="6553200" cy="365125"/>
          </a:xfrm>
        </p:spPr>
        <p:txBody>
          <a:bodyPr/>
          <a:lstStyle/>
          <a:p>
            <a:r>
              <a:rPr lang="en-US" dirty="0"/>
              <a:t>AEL WIOA Summer Institute: June 20 - 23, 2017</a:t>
            </a:r>
          </a:p>
        </p:txBody>
      </p:sp>
    </p:spTree>
    <p:extLst>
      <p:ext uri="{BB962C8B-B14F-4D97-AF65-F5344CB8AC3E}">
        <p14:creationId xmlns:p14="http://schemas.microsoft.com/office/powerpoint/2010/main" val="848424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algn="l" eaLnBrk="1" hangingPunct="1"/>
            <a:r>
              <a:rPr lang="en-US" altLang="en-US">
                <a:latin typeface="Aharoni" pitchFamily="2" charset="-79"/>
                <a:cs typeface="Aharoni" pitchFamily="2" charset="-79"/>
              </a:rPr>
              <a:t>Obligation Defined</a:t>
            </a:r>
          </a:p>
        </p:txBody>
      </p:sp>
      <p:sp>
        <p:nvSpPr>
          <p:cNvPr id="9219" name="Content Placeholder 4"/>
          <p:cNvSpPr>
            <a:spLocks noGrp="1"/>
          </p:cNvSpPr>
          <p:nvPr>
            <p:ph idx="1"/>
          </p:nvPr>
        </p:nvSpPr>
        <p:spPr/>
        <p:txBody>
          <a:bodyPr/>
          <a:lstStyle/>
          <a:p>
            <a:pPr eaLnBrk="1" hangingPunct="1"/>
            <a:r>
              <a:rPr lang="en-US" altLang="en-US" dirty="0"/>
              <a:t>TWC Rule §800.52 - Definitions</a:t>
            </a:r>
          </a:p>
          <a:p>
            <a:pPr lvl="1" eaLnBrk="1" hangingPunct="1"/>
            <a:r>
              <a:rPr lang="en-US" altLang="en-US" dirty="0"/>
              <a:t>Debt established by a legally binding contract, letter of agreement, sub-grant award, or purchase order</a:t>
            </a:r>
          </a:p>
          <a:p>
            <a:pPr lvl="1" eaLnBrk="1" hangingPunct="1"/>
            <a:r>
              <a:rPr lang="en-US" altLang="en-US" dirty="0"/>
              <a:t>Executed prior to the end of a contract period</a:t>
            </a:r>
          </a:p>
          <a:p>
            <a:pPr lvl="1" eaLnBrk="1" hangingPunct="1"/>
            <a:r>
              <a:rPr lang="en-US" altLang="en-US" dirty="0"/>
              <a:t>Goods or services provided by end of contract period</a:t>
            </a:r>
          </a:p>
          <a:p>
            <a:pPr lvl="1" eaLnBrk="1" hangingPunct="1"/>
            <a:r>
              <a:rPr lang="en-US" altLang="en-US" dirty="0"/>
              <a:t>Liquidated 60 calendar days after end of contract period</a:t>
            </a:r>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05161A14-35E8-4FEA-84E0-FE5CE85AE431}" type="slidenum">
              <a:rPr lang="en-US" smtClean="0"/>
              <a:pPr>
                <a:defRPr/>
              </a:pPr>
              <a:t>3</a:t>
            </a:fld>
            <a:endParaRPr lang="en-US" dirty="0"/>
          </a:p>
        </p:txBody>
      </p:sp>
      <p:sp>
        <p:nvSpPr>
          <p:cNvPr id="2" name="Footer Placeholder 1"/>
          <p:cNvSpPr>
            <a:spLocks noGrp="1"/>
          </p:cNvSpPr>
          <p:nvPr>
            <p:ph type="ftr" sz="quarter" idx="11"/>
          </p:nvPr>
        </p:nvSpPr>
        <p:spPr>
          <a:xfrm>
            <a:off x="1371600" y="6356350"/>
            <a:ext cx="6934200" cy="365125"/>
          </a:xfrm>
        </p:spPr>
        <p:txBody>
          <a:bodyPr/>
          <a:lstStyle/>
          <a:p>
            <a:r>
              <a:rPr lang="en-US"/>
              <a:t>AEL WIOA Summer Institute: June 20 - 23, 2017</a:t>
            </a:r>
            <a:endParaRPr lang="en-US" dirty="0"/>
          </a:p>
        </p:txBody>
      </p:sp>
    </p:spTree>
    <p:extLst>
      <p:ext uri="{BB962C8B-B14F-4D97-AF65-F5344CB8AC3E}">
        <p14:creationId xmlns:p14="http://schemas.microsoft.com/office/powerpoint/2010/main" val="3146224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algn="l" eaLnBrk="1" hangingPunct="1"/>
            <a:r>
              <a:rPr lang="en-US" altLang="en-US">
                <a:latin typeface="Aharoni" pitchFamily="2" charset="-79"/>
                <a:cs typeface="Aharoni" pitchFamily="2" charset="-79"/>
              </a:rPr>
              <a:t>Characteristics of Obligations</a:t>
            </a:r>
          </a:p>
        </p:txBody>
      </p:sp>
      <p:sp>
        <p:nvSpPr>
          <p:cNvPr id="5" name="Content Placeholder 4"/>
          <p:cNvSpPr>
            <a:spLocks noGrp="1"/>
          </p:cNvSpPr>
          <p:nvPr>
            <p:ph idx="1"/>
          </p:nvPr>
        </p:nvSpPr>
        <p:spPr>
          <a:xfrm>
            <a:off x="457200" y="1447800"/>
            <a:ext cx="8229600" cy="4876800"/>
          </a:xfrm>
        </p:spPr>
        <p:txBody>
          <a:bodyPr rtlCol="0">
            <a:normAutofit fontScale="92500" lnSpcReduction="20000"/>
          </a:bodyPr>
          <a:lstStyle/>
          <a:p>
            <a:pPr eaLnBrk="1" hangingPunct="1">
              <a:defRPr/>
            </a:pPr>
            <a:r>
              <a:rPr lang="en-US" dirty="0"/>
              <a:t>Bona fide need</a:t>
            </a:r>
          </a:p>
          <a:p>
            <a:pPr eaLnBrk="1" hangingPunct="1">
              <a:defRPr/>
            </a:pPr>
            <a:r>
              <a:rPr lang="en-US" dirty="0"/>
              <a:t>Written</a:t>
            </a:r>
          </a:p>
          <a:p>
            <a:pPr eaLnBrk="1" hangingPunct="1">
              <a:defRPr/>
            </a:pPr>
            <a:r>
              <a:rPr lang="en-US" dirty="0"/>
              <a:t>Definite and certain legal commitment</a:t>
            </a:r>
          </a:p>
          <a:p>
            <a:pPr lvl="1" eaLnBrk="1" hangingPunct="1">
              <a:defRPr/>
            </a:pPr>
            <a:r>
              <a:rPr lang="en-US" dirty="0"/>
              <a:t>Specific goods or services</a:t>
            </a:r>
          </a:p>
          <a:p>
            <a:pPr lvl="1" eaLnBrk="1" hangingPunct="1">
              <a:defRPr/>
            </a:pPr>
            <a:r>
              <a:rPr lang="en-US" dirty="0"/>
              <a:t>Definite vs. indefinite quantity</a:t>
            </a:r>
          </a:p>
          <a:p>
            <a:pPr lvl="1" eaLnBrk="1" hangingPunct="1">
              <a:defRPr/>
            </a:pPr>
            <a:r>
              <a:rPr lang="en-US" dirty="0"/>
              <a:t>Legally binding</a:t>
            </a:r>
          </a:p>
          <a:p>
            <a:pPr eaLnBrk="1" hangingPunct="1">
              <a:defRPr/>
            </a:pPr>
            <a:r>
              <a:rPr lang="en-US" dirty="0"/>
              <a:t>Availability of funds</a:t>
            </a:r>
          </a:p>
          <a:p>
            <a:pPr lvl="1" eaLnBrk="1" hangingPunct="1">
              <a:defRPr/>
            </a:pPr>
            <a:r>
              <a:rPr lang="en-US" dirty="0"/>
              <a:t>Delivery date</a:t>
            </a:r>
          </a:p>
          <a:p>
            <a:pPr lvl="1" eaLnBrk="1" hangingPunct="1">
              <a:defRPr/>
            </a:pPr>
            <a:r>
              <a:rPr lang="en-US" dirty="0"/>
              <a:t>Multi-year contracts and option years</a:t>
            </a:r>
          </a:p>
          <a:p>
            <a:pPr eaLnBrk="1" hangingPunct="1">
              <a:defRPr/>
            </a:pPr>
            <a:r>
              <a:rPr lang="en-US" dirty="0"/>
              <a:t>Can occur prior to or at same time as expenditure</a:t>
            </a:r>
          </a:p>
          <a:p>
            <a:pPr eaLnBrk="1" hangingPunct="1">
              <a:lnSpc>
                <a:spcPct val="120000"/>
              </a:lnSpc>
              <a:defRPr/>
            </a:pPr>
            <a:r>
              <a:rPr lang="en-US" dirty="0"/>
              <a:t>Budgets and plans do not create obligations</a:t>
            </a:r>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0780BFC6-0F11-44D0-B910-4DEC19B32120}" type="slidenum">
              <a:rPr lang="en-US" smtClean="0"/>
              <a:pPr>
                <a:defRPr/>
              </a:pPr>
              <a:t>4</a:t>
            </a:fld>
            <a:endParaRPr lang="en-US" dirty="0"/>
          </a:p>
        </p:txBody>
      </p:sp>
      <p:sp>
        <p:nvSpPr>
          <p:cNvPr id="2" name="Footer Placeholder 1"/>
          <p:cNvSpPr>
            <a:spLocks noGrp="1"/>
          </p:cNvSpPr>
          <p:nvPr>
            <p:ph type="ftr" sz="quarter" idx="11"/>
          </p:nvPr>
        </p:nvSpPr>
        <p:spPr>
          <a:xfrm>
            <a:off x="990600" y="6356350"/>
            <a:ext cx="7010400" cy="365125"/>
          </a:xfrm>
        </p:spPr>
        <p:txBody>
          <a:bodyPr/>
          <a:lstStyle/>
          <a:p>
            <a:r>
              <a:rPr lang="en-US"/>
              <a:t>AEL WIOA Summer Institute: June 20 - 23, 2017</a:t>
            </a:r>
            <a:endParaRPr lang="en-US" dirty="0"/>
          </a:p>
        </p:txBody>
      </p:sp>
    </p:spTree>
    <p:extLst>
      <p:ext uri="{BB962C8B-B14F-4D97-AF65-F5344CB8AC3E}">
        <p14:creationId xmlns:p14="http://schemas.microsoft.com/office/powerpoint/2010/main" val="1866383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algn="l" eaLnBrk="1" hangingPunct="1"/>
            <a:r>
              <a:rPr lang="en-US" altLang="en-US">
                <a:latin typeface="Aharoni" pitchFamily="2" charset="-79"/>
                <a:cs typeface="Aharoni" pitchFamily="2" charset="-79"/>
              </a:rPr>
              <a:t>What Do Obligations Tell Me?</a:t>
            </a:r>
          </a:p>
        </p:txBody>
      </p:sp>
      <p:sp>
        <p:nvSpPr>
          <p:cNvPr id="5" name="Content Placeholder 4"/>
          <p:cNvSpPr>
            <a:spLocks noGrp="1"/>
          </p:cNvSpPr>
          <p:nvPr>
            <p:ph idx="1"/>
          </p:nvPr>
        </p:nvSpPr>
        <p:spPr>
          <a:xfrm>
            <a:off x="457200" y="1524000"/>
            <a:ext cx="8229600" cy="4602163"/>
          </a:xfrm>
        </p:spPr>
        <p:txBody>
          <a:bodyPr rtlCol="0">
            <a:normAutofit fontScale="92500" lnSpcReduction="10000"/>
          </a:bodyPr>
          <a:lstStyle/>
          <a:p>
            <a:pPr eaLnBrk="1" fontAlgn="auto" hangingPunct="1">
              <a:spcAft>
                <a:spcPts val="0"/>
              </a:spcAft>
              <a:buFont typeface="Arial" pitchFamily="34" charset="0"/>
              <a:buChar char="•"/>
              <a:defRPr/>
            </a:pPr>
            <a:r>
              <a:rPr lang="en-US" dirty="0"/>
              <a:t>Portion of each budget line item that has been legally committed for a specific purpose</a:t>
            </a:r>
          </a:p>
          <a:p>
            <a:pPr eaLnBrk="1" fontAlgn="auto" hangingPunct="1">
              <a:spcAft>
                <a:spcPts val="0"/>
              </a:spcAft>
              <a:buFont typeface="Arial" pitchFamily="34" charset="0"/>
              <a:buChar char="•"/>
              <a:defRPr/>
            </a:pPr>
            <a:r>
              <a:rPr lang="en-US" dirty="0"/>
              <a:t>Amounts available for other purposes</a:t>
            </a:r>
          </a:p>
          <a:p>
            <a:pPr eaLnBrk="1" fontAlgn="auto" hangingPunct="1">
              <a:spcAft>
                <a:spcPts val="0"/>
              </a:spcAft>
              <a:buFont typeface="Arial" pitchFamily="34" charset="0"/>
              <a:buChar char="•"/>
              <a:defRPr/>
            </a:pPr>
            <a:r>
              <a:rPr lang="en-US" dirty="0"/>
              <a:t>Tracking of obligations can help avoid committing more funds than are contracted under the grant contract</a:t>
            </a:r>
          </a:p>
          <a:p>
            <a:pPr eaLnBrk="1" fontAlgn="auto" hangingPunct="1">
              <a:spcAft>
                <a:spcPts val="0"/>
              </a:spcAft>
              <a:buFont typeface="Arial" pitchFamily="34" charset="0"/>
              <a:buChar char="•"/>
              <a:defRPr/>
            </a:pPr>
            <a:r>
              <a:rPr lang="en-US" dirty="0"/>
              <a:t>Overages generally cannot be charged to other federal/state contracts unless costs are allowable under both and fall within the period of availability of funds for both grant contracts </a:t>
            </a:r>
          </a:p>
          <a:p>
            <a:pPr lvl="1" eaLnBrk="1" fontAlgn="auto" hangingPunct="1">
              <a:spcAft>
                <a:spcPts val="0"/>
              </a:spcAft>
              <a:buFont typeface="Arial" pitchFamily="34" charset="0"/>
              <a:buChar char="•"/>
              <a:defRPr/>
            </a:pPr>
            <a:endParaRPr lang="en-US" dirty="0"/>
          </a:p>
          <a:p>
            <a:pPr lvl="1" eaLnBrk="1" fontAlgn="auto" hangingPunct="1">
              <a:spcAft>
                <a:spcPts val="0"/>
              </a:spcAft>
              <a:buFont typeface="Arial" pitchFamily="34" charset="0"/>
              <a:buChar char="–"/>
              <a:defRPr/>
            </a:pPr>
            <a:endParaRPr lang="en-US"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4043E5D1-11E4-42CC-9050-B435EEF6CA64}" type="slidenum">
              <a:rPr lang="en-US" smtClean="0"/>
              <a:pPr>
                <a:defRPr/>
              </a:pPr>
              <a:t>5</a:t>
            </a:fld>
            <a:endParaRPr lang="en-US" dirty="0"/>
          </a:p>
        </p:txBody>
      </p:sp>
      <p:sp>
        <p:nvSpPr>
          <p:cNvPr id="2" name="Footer Placeholder 1"/>
          <p:cNvSpPr>
            <a:spLocks noGrp="1"/>
          </p:cNvSpPr>
          <p:nvPr>
            <p:ph type="ftr" sz="quarter" idx="11"/>
          </p:nvPr>
        </p:nvSpPr>
        <p:spPr>
          <a:xfrm>
            <a:off x="1676400" y="6356350"/>
            <a:ext cx="6172200" cy="365125"/>
          </a:xfrm>
        </p:spPr>
        <p:txBody>
          <a:bodyPr/>
          <a:lstStyle/>
          <a:p>
            <a:r>
              <a:rPr lang="en-US" dirty="0"/>
              <a:t>AEL WIOA Summer Institute: June 20 - 23, 2017</a:t>
            </a:r>
          </a:p>
        </p:txBody>
      </p:sp>
    </p:spTree>
    <p:extLst>
      <p:ext uri="{BB962C8B-B14F-4D97-AF65-F5344CB8AC3E}">
        <p14:creationId xmlns:p14="http://schemas.microsoft.com/office/powerpoint/2010/main" val="678896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4638"/>
            <a:ext cx="8229600" cy="868362"/>
          </a:xfrm>
        </p:spPr>
        <p:txBody>
          <a:bodyPr/>
          <a:lstStyle/>
          <a:p>
            <a:pPr algn="l" eaLnBrk="1" hangingPunct="1"/>
            <a:r>
              <a:rPr lang="en-US" altLang="en-US" b="1">
                <a:latin typeface="Aharoni" pitchFamily="2" charset="-79"/>
                <a:cs typeface="Aharoni" pitchFamily="2" charset="-79"/>
              </a:rPr>
              <a:t>Purchase Orders</a:t>
            </a:r>
            <a:endParaRPr lang="en-US" altLang="en-US" b="1">
              <a:solidFill>
                <a:srgbClr val="FF0000"/>
              </a:solidFill>
              <a:latin typeface="Aharoni" pitchFamily="2" charset="-79"/>
              <a:cs typeface="Aharoni" pitchFamily="2" charset="-79"/>
            </a:endParaRPr>
          </a:p>
        </p:txBody>
      </p:sp>
      <p:sp>
        <p:nvSpPr>
          <p:cNvPr id="24579" name="Content Placeholder 2"/>
          <p:cNvSpPr>
            <a:spLocks noGrp="1"/>
          </p:cNvSpPr>
          <p:nvPr>
            <p:ph idx="1"/>
          </p:nvPr>
        </p:nvSpPr>
        <p:spPr>
          <a:xfrm>
            <a:off x="477520" y="1295400"/>
            <a:ext cx="8305800" cy="4678363"/>
          </a:xfrm>
        </p:spPr>
        <p:txBody>
          <a:bodyPr/>
          <a:lstStyle/>
          <a:p>
            <a:pPr eaLnBrk="1" hangingPunct="1"/>
            <a:r>
              <a:rPr lang="en-US" altLang="en-US" dirty="0"/>
              <a:t>Purchase order creates obligation when issued.</a:t>
            </a:r>
          </a:p>
          <a:p>
            <a:pPr lvl="1" eaLnBrk="1" hangingPunct="1"/>
            <a:r>
              <a:rPr lang="en-US" altLang="en-US" dirty="0"/>
              <a:t>For example: equipment, supplies, computers</a:t>
            </a:r>
          </a:p>
          <a:p>
            <a:pPr eaLnBrk="1" hangingPunct="1"/>
            <a:endParaRPr lang="en-US" altLang="en-US" dirty="0"/>
          </a:p>
          <a:p>
            <a:pPr eaLnBrk="1" hangingPunct="1"/>
            <a:r>
              <a:rPr lang="en-US" altLang="en-US" dirty="0"/>
              <a:t>Reporting:</a:t>
            </a:r>
          </a:p>
          <a:p>
            <a:pPr lvl="1" eaLnBrk="1" hangingPunct="1">
              <a:buFont typeface="Symbol" pitchFamily="18" charset="2"/>
              <a:buChar char=""/>
            </a:pPr>
            <a:r>
              <a:rPr lang="en-US" altLang="en-US" dirty="0"/>
              <a:t>Obligation if items not received by month-end</a:t>
            </a:r>
          </a:p>
          <a:p>
            <a:pPr lvl="1" eaLnBrk="1" hangingPunct="1">
              <a:buFont typeface="Symbol" pitchFamily="18" charset="2"/>
              <a:buChar char=""/>
            </a:pPr>
            <a:r>
              <a:rPr lang="en-US" altLang="en-US" dirty="0"/>
              <a:t>If items received by month-end, receipt liquidates obligation; report expenditure</a:t>
            </a:r>
          </a:p>
          <a:p>
            <a:pPr eaLnBrk="1" hangingPunct="1"/>
            <a:endParaRPr lang="en-US" altLang="en-US" dirty="0"/>
          </a:p>
        </p:txBody>
      </p:sp>
      <p:cxnSp>
        <p:nvCxnSpPr>
          <p:cNvPr id="4" name="Straight Connector 3" title="Line"/>
          <p:cNvCxnSpPr/>
          <p:nvPr/>
        </p:nvCxnSpPr>
        <p:spPr>
          <a:xfrm>
            <a:off x="457200" y="11430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F5C03CAE-98B9-4530-AF16-970E40DBBFA9}" type="slidenum">
              <a:rPr lang="en-US" smtClean="0"/>
              <a:pPr>
                <a:defRPr/>
              </a:pPr>
              <a:t>6</a:t>
            </a:fld>
            <a:endParaRPr lang="en-US" dirty="0"/>
          </a:p>
        </p:txBody>
      </p:sp>
      <p:sp>
        <p:nvSpPr>
          <p:cNvPr id="2" name="Footer Placeholder 1"/>
          <p:cNvSpPr>
            <a:spLocks noGrp="1"/>
          </p:cNvSpPr>
          <p:nvPr>
            <p:ph type="ftr" sz="quarter" idx="11"/>
          </p:nvPr>
        </p:nvSpPr>
        <p:spPr>
          <a:xfrm>
            <a:off x="1219200" y="6248400"/>
            <a:ext cx="6096000" cy="457200"/>
          </a:xfrm>
        </p:spPr>
        <p:txBody>
          <a:bodyPr/>
          <a:lstStyle/>
          <a:p>
            <a:r>
              <a:rPr lang="en-US"/>
              <a:t>AEL WIOA Summer Institute: June 20 - 23, 2017</a:t>
            </a:r>
            <a:endParaRPr lang="en-US" dirty="0"/>
          </a:p>
        </p:txBody>
      </p:sp>
    </p:spTree>
    <p:extLst>
      <p:ext uri="{BB962C8B-B14F-4D97-AF65-F5344CB8AC3E}">
        <p14:creationId xmlns:p14="http://schemas.microsoft.com/office/powerpoint/2010/main" val="3755174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algn="l" eaLnBrk="1" hangingPunct="1"/>
            <a:r>
              <a:rPr lang="en-US" altLang="en-US" dirty="0">
                <a:latin typeface="Aharoni" pitchFamily="2" charset="-79"/>
                <a:cs typeface="Aharoni" pitchFamily="2" charset="-79"/>
              </a:rPr>
              <a:t>Recap: Obligations</a:t>
            </a:r>
          </a:p>
        </p:txBody>
      </p:sp>
      <p:sp>
        <p:nvSpPr>
          <p:cNvPr id="12291" name="Content Placeholder 4"/>
          <p:cNvSpPr>
            <a:spLocks noGrp="1"/>
          </p:cNvSpPr>
          <p:nvPr>
            <p:ph idx="1"/>
          </p:nvPr>
        </p:nvSpPr>
        <p:spPr>
          <a:xfrm>
            <a:off x="457200" y="1447800"/>
            <a:ext cx="8229600" cy="4953000"/>
          </a:xfrm>
        </p:spPr>
        <p:txBody>
          <a:bodyPr/>
          <a:lstStyle/>
          <a:p>
            <a:pPr eaLnBrk="1" hangingPunct="1"/>
            <a:endParaRPr lang="en-US" altLang="en-US" dirty="0"/>
          </a:p>
          <a:p>
            <a:pPr eaLnBrk="1" hangingPunct="1"/>
            <a:r>
              <a:rPr lang="en-US" altLang="en-US" dirty="0"/>
              <a:t>Tracking supports good grant management</a:t>
            </a:r>
          </a:p>
          <a:p>
            <a:pPr eaLnBrk="1" hangingPunct="1"/>
            <a:r>
              <a:rPr lang="en-US" altLang="en-US" dirty="0"/>
              <a:t>Reflects a legally binding debt</a:t>
            </a:r>
          </a:p>
          <a:p>
            <a:pPr eaLnBrk="1" hangingPunct="1"/>
            <a:r>
              <a:rPr lang="en-US" altLang="en-US" dirty="0"/>
              <a:t>Supported by documentation</a:t>
            </a:r>
          </a:p>
          <a:p>
            <a:pPr eaLnBrk="1" hangingPunct="1"/>
            <a:r>
              <a:rPr lang="en-US" altLang="en-US" dirty="0"/>
              <a:t>Allowable under grant</a:t>
            </a:r>
          </a:p>
          <a:p>
            <a:pPr eaLnBrk="1" hangingPunct="1"/>
            <a:r>
              <a:rPr lang="en-US" altLang="en-US" dirty="0"/>
              <a:t>Occurs during the period of availability of funds</a:t>
            </a:r>
          </a:p>
          <a:p>
            <a:pPr eaLnBrk="1" hangingPunct="1"/>
            <a:r>
              <a:rPr lang="en-US" altLang="en-US" dirty="0"/>
              <a:t>Plans and budgets are not obligations</a:t>
            </a:r>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A0B48F08-F0AE-452B-9EA4-1ECD8372CF5B}" type="slidenum">
              <a:rPr lang="en-US" smtClean="0"/>
              <a:pPr>
                <a:defRPr/>
              </a:pPr>
              <a:t>7</a:t>
            </a:fld>
            <a:endParaRPr lang="en-US" dirty="0"/>
          </a:p>
        </p:txBody>
      </p:sp>
      <p:sp>
        <p:nvSpPr>
          <p:cNvPr id="2" name="Footer Placeholder 1"/>
          <p:cNvSpPr>
            <a:spLocks noGrp="1"/>
          </p:cNvSpPr>
          <p:nvPr>
            <p:ph type="ftr" sz="quarter" idx="11"/>
          </p:nvPr>
        </p:nvSpPr>
        <p:spPr>
          <a:xfrm>
            <a:off x="1371600" y="6356350"/>
            <a:ext cx="6324600" cy="365125"/>
          </a:xfrm>
        </p:spPr>
        <p:txBody>
          <a:bodyPr/>
          <a:lstStyle/>
          <a:p>
            <a:r>
              <a:rPr lang="en-US" dirty="0"/>
              <a:t>AEL WIOA Summer Institute: June 20 - 23, 2017</a:t>
            </a:r>
          </a:p>
        </p:txBody>
      </p:sp>
    </p:spTree>
    <p:extLst>
      <p:ext uri="{BB962C8B-B14F-4D97-AF65-F5344CB8AC3E}">
        <p14:creationId xmlns:p14="http://schemas.microsoft.com/office/powerpoint/2010/main" val="2269046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7772400" cy="2438400"/>
          </a:xfrm>
        </p:spPr>
        <p:txBody>
          <a:bodyPr/>
          <a:lstStyle/>
          <a:p>
            <a:pPr>
              <a:defRPr/>
            </a:pPr>
            <a:r>
              <a:rPr lang="en-US" dirty="0"/>
              <a:t>Expenditures</a:t>
            </a:r>
          </a:p>
        </p:txBody>
      </p:sp>
      <p:sp>
        <p:nvSpPr>
          <p:cNvPr id="3" name="Text Placeholder 2"/>
          <p:cNvSpPr>
            <a:spLocks noGrp="1"/>
          </p:cNvSpPr>
          <p:nvPr>
            <p:ph type="body" idx="1"/>
          </p:nvPr>
        </p:nvSpPr>
        <p:spPr>
          <a:xfrm>
            <a:off x="762000" y="3886200"/>
            <a:ext cx="7772400" cy="2057400"/>
          </a:xfrm>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B930F203-D4DE-47BC-9737-3E5A70DF2301}" type="slidenum">
              <a:rPr lang="en-US" smtClean="0"/>
              <a:pPr>
                <a:defRPr/>
              </a:pPr>
              <a:t>8</a:t>
            </a:fld>
            <a:endParaRPr lang="en-US" dirty="0"/>
          </a:p>
        </p:txBody>
      </p:sp>
      <p:cxnSp>
        <p:nvCxnSpPr>
          <p:cNvPr id="5" name="Straight Connector 4" title="Line"/>
          <p:cNvCxnSpPr/>
          <p:nvPr/>
        </p:nvCxnSpPr>
        <p:spPr>
          <a:xfrm>
            <a:off x="381000" y="38100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1219200" y="6356350"/>
            <a:ext cx="7086600" cy="365125"/>
          </a:xfrm>
        </p:spPr>
        <p:txBody>
          <a:bodyPr/>
          <a:lstStyle/>
          <a:p>
            <a:r>
              <a:rPr lang="en-US" dirty="0"/>
              <a:t>AEL WIOA Summer Institute: June 20 - 23, 2017</a:t>
            </a:r>
          </a:p>
        </p:txBody>
      </p:sp>
    </p:spTree>
    <p:extLst>
      <p:ext uri="{BB962C8B-B14F-4D97-AF65-F5344CB8AC3E}">
        <p14:creationId xmlns:p14="http://schemas.microsoft.com/office/powerpoint/2010/main" val="1204562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algn="l" eaLnBrk="1" hangingPunct="1"/>
            <a:r>
              <a:rPr lang="en-US" altLang="en-US">
                <a:latin typeface="Aharoni" pitchFamily="2" charset="-79"/>
                <a:cs typeface="Aharoni" pitchFamily="2" charset="-79"/>
              </a:rPr>
              <a:t>Accrued Expenditures Defined</a:t>
            </a:r>
          </a:p>
        </p:txBody>
      </p:sp>
      <p:sp>
        <p:nvSpPr>
          <p:cNvPr id="16387" name="Rectangle 3"/>
          <p:cNvSpPr>
            <a:spLocks noGrp="1" noChangeArrowheads="1"/>
          </p:cNvSpPr>
          <p:nvPr>
            <p:ph idx="1"/>
          </p:nvPr>
        </p:nvSpPr>
        <p:spPr>
          <a:xfrm>
            <a:off x="457200" y="1676400"/>
            <a:ext cx="8229600" cy="4449763"/>
          </a:xfrm>
        </p:spPr>
        <p:txBody>
          <a:bodyPr>
            <a:normAutofit lnSpcReduction="10000"/>
          </a:bodyPr>
          <a:lstStyle/>
          <a:p>
            <a:pPr eaLnBrk="1" hangingPunct="1">
              <a:lnSpc>
                <a:spcPct val="90000"/>
              </a:lnSpc>
            </a:pPr>
            <a:r>
              <a:rPr lang="en-US" altLang="en-US" dirty="0"/>
              <a:t>TWC Rule §800.52</a:t>
            </a:r>
          </a:p>
          <a:p>
            <a:pPr lvl="1" eaLnBrk="1" hangingPunct="1">
              <a:lnSpc>
                <a:spcPct val="90000"/>
              </a:lnSpc>
            </a:pPr>
            <a:r>
              <a:rPr lang="en-US" altLang="en-US" dirty="0"/>
              <a:t>Charges incurred during a given period for goods and tangible property received and services performed that cause decreases in net financial resources</a:t>
            </a:r>
          </a:p>
          <a:p>
            <a:pPr eaLnBrk="1" hangingPunct="1">
              <a:lnSpc>
                <a:spcPct val="90000"/>
              </a:lnSpc>
            </a:pPr>
            <a:endParaRPr lang="en-US" altLang="en-US" dirty="0"/>
          </a:p>
          <a:p>
            <a:pPr eaLnBrk="1" hangingPunct="1">
              <a:lnSpc>
                <a:spcPct val="90000"/>
              </a:lnSpc>
            </a:pPr>
            <a:r>
              <a:rPr lang="en-US" altLang="en-US" dirty="0"/>
              <a:t>In other words, the value of goods and services received during the grant contract period that will be paid for during a future reporting period of the same grant contract</a:t>
            </a:r>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196FE9D2-29BC-4BEE-96E1-A7860C9A43C3}" type="slidenum">
              <a:rPr lang="en-US" smtClean="0"/>
              <a:pPr>
                <a:defRPr/>
              </a:pPr>
              <a:t>9</a:t>
            </a:fld>
            <a:endParaRPr lang="en-US" dirty="0"/>
          </a:p>
        </p:txBody>
      </p:sp>
      <p:sp>
        <p:nvSpPr>
          <p:cNvPr id="2" name="Footer Placeholder 1"/>
          <p:cNvSpPr>
            <a:spLocks noGrp="1"/>
          </p:cNvSpPr>
          <p:nvPr>
            <p:ph type="ftr" sz="quarter" idx="11"/>
          </p:nvPr>
        </p:nvSpPr>
        <p:spPr>
          <a:xfrm>
            <a:off x="1066800" y="6096000"/>
            <a:ext cx="7239000" cy="625475"/>
          </a:xfrm>
        </p:spPr>
        <p:txBody>
          <a:bodyPr/>
          <a:lstStyle/>
          <a:p>
            <a:r>
              <a:rPr lang="en-US" dirty="0"/>
              <a:t>AEL WIOA Summer Institute: June 20 - 23, 2017</a:t>
            </a:r>
          </a:p>
        </p:txBody>
      </p:sp>
    </p:spTree>
    <p:extLst>
      <p:ext uri="{BB962C8B-B14F-4D97-AF65-F5344CB8AC3E}">
        <p14:creationId xmlns:p14="http://schemas.microsoft.com/office/powerpoint/2010/main" val="3921469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TotalTime>
  <Words>1848</Words>
  <Application>Microsoft Office PowerPoint</Application>
  <PresentationFormat>On-screen Show (4:3)</PresentationFormat>
  <Paragraphs>266</Paragraphs>
  <Slides>28</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Aharoni</vt:lpstr>
      <vt:lpstr>Arial</vt:lpstr>
      <vt:lpstr>Calibri</vt:lpstr>
      <vt:lpstr>Symbol</vt:lpstr>
      <vt:lpstr>Wingdings</vt:lpstr>
      <vt:lpstr>Office Theme</vt:lpstr>
      <vt:lpstr>Accruals, Obligations and Expenditures, Oh My!</vt:lpstr>
      <vt:lpstr>Obligations  </vt:lpstr>
      <vt:lpstr>Obligation Defined</vt:lpstr>
      <vt:lpstr>Characteristics of Obligations</vt:lpstr>
      <vt:lpstr>What Do Obligations Tell Me?</vt:lpstr>
      <vt:lpstr>Purchase Orders</vt:lpstr>
      <vt:lpstr>Recap: Obligations</vt:lpstr>
      <vt:lpstr>Expenditures</vt:lpstr>
      <vt:lpstr>Accrued Expenditures Defined</vt:lpstr>
      <vt:lpstr>Accrued Expenditures</vt:lpstr>
      <vt:lpstr>Cash to Accrual Basis</vt:lpstr>
      <vt:lpstr>Cash Disbursements— Advance Payments</vt:lpstr>
      <vt:lpstr>Recap: Expenditures</vt:lpstr>
      <vt:lpstr>Examples</vt:lpstr>
      <vt:lpstr>Definite Quantity Contract</vt:lpstr>
      <vt:lpstr>Indefinite Quantity Contract</vt:lpstr>
      <vt:lpstr>Participant Training – Scenario 1</vt:lpstr>
      <vt:lpstr>Participant Training – Scenario 2</vt:lpstr>
      <vt:lpstr>Salaries, Wages and Levelling</vt:lpstr>
      <vt:lpstr>Annual Leave for AEL Staff</vt:lpstr>
      <vt:lpstr>AEL Employee Travel</vt:lpstr>
      <vt:lpstr>Employee Travel</vt:lpstr>
      <vt:lpstr>Key Points</vt:lpstr>
      <vt:lpstr>Monthly Expenditure Report</vt:lpstr>
      <vt:lpstr>Monthly Expenditure Report</vt:lpstr>
      <vt:lpstr>Final Expenditure Report</vt:lpstr>
      <vt:lpstr>Cash Draw Cutoff</vt:lpstr>
      <vt:lpstr>Anything We Missed…. </vt:lpstr>
    </vt:vector>
  </TitlesOfParts>
  <Company>Texas Workforce Commission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Accurals, Obligations and Expenditures, Oh My!</dc:title>
  <dc:creator>Slayton, Lori</dc:creator>
  <cp:lastModifiedBy>Goyco, Jorge A</cp:lastModifiedBy>
  <cp:revision>34</cp:revision>
  <dcterms:created xsi:type="dcterms:W3CDTF">2017-06-13T13:57:52Z</dcterms:created>
  <dcterms:modified xsi:type="dcterms:W3CDTF">2018-04-19T19:45:56Z</dcterms:modified>
</cp:coreProperties>
</file>